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2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3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drawings/drawing11.xml" ContentType="application/vnd.openxmlformats-officedocument.drawingml.chartshapes+xml"/>
  <Override PartName="/ppt/charts/chart22.xml" ContentType="application/vnd.openxmlformats-officedocument.drawingml.chart+xml"/>
  <Override PartName="/ppt/drawings/drawing12.xml" ContentType="application/vnd.openxmlformats-officedocument.drawingml.chartshapes+xml"/>
  <Override PartName="/ppt/charts/chart23.xml" ContentType="application/vnd.openxmlformats-officedocument.drawingml.chart+xml"/>
  <Override PartName="/ppt/drawings/drawing13.xml" ContentType="application/vnd.openxmlformats-officedocument.drawingml.chartshapes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drawings/drawing14.xml" ContentType="application/vnd.openxmlformats-officedocument.drawingml.chartshapes+xml"/>
  <Override PartName="/ppt/charts/chart25.xml" ContentType="application/vnd.openxmlformats-officedocument.drawingml.chart+xml"/>
  <Override PartName="/ppt/drawings/drawing15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16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8.xml" ContentType="application/vnd.openxmlformats-officedocument.drawingml.chart+xml"/>
  <Override PartName="/ppt/theme/themeOverride2.xml" ContentType="application/vnd.openxmlformats-officedocument.themeOverride+xml"/>
  <Override PartName="/ppt/charts/chart29.xml" ContentType="application/vnd.openxmlformats-officedocument.drawingml.chart+xml"/>
  <Override PartName="/ppt/drawings/drawing17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0.xml" ContentType="application/vnd.openxmlformats-officedocument.drawingml.chart+xml"/>
  <Override PartName="/ppt/theme/themeOverride3.xml" ContentType="application/vnd.openxmlformats-officedocument.themeOverride+xml"/>
  <Override PartName="/ppt/drawings/drawing18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1.xml" ContentType="application/vnd.openxmlformats-officedocument.drawingml.chart+xml"/>
  <Override PartName="/ppt/theme/themeOverride4.xml" ContentType="application/vnd.openxmlformats-officedocument.themeOverride+xml"/>
  <Override PartName="/ppt/drawings/drawing19.xml" ContentType="application/vnd.openxmlformats-officedocument.drawingml.chartshapes+xml"/>
  <Override PartName="/ppt/charts/chart32.xml" ContentType="application/vnd.openxmlformats-officedocument.drawingml.chart+xml"/>
  <Override PartName="/ppt/theme/themeOverride5.xml" ContentType="application/vnd.openxmlformats-officedocument.themeOverride+xml"/>
  <Override PartName="/ppt/charts/chart33.xml" ContentType="application/vnd.openxmlformats-officedocument.drawingml.chart+xml"/>
  <Override PartName="/ppt/theme/themeOverride6.xml" ContentType="application/vnd.openxmlformats-officedocument.themeOverride+xml"/>
  <Override PartName="/ppt/charts/chart34.xml" ContentType="application/vnd.openxmlformats-officedocument.drawingml.chart+xml"/>
  <Override PartName="/ppt/theme/themeOverride7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5.xml" ContentType="application/vnd.openxmlformats-officedocument.drawingml.chart+xml"/>
  <Override PartName="/ppt/theme/themeOverride8.xml" ContentType="application/vnd.openxmlformats-officedocument.themeOverride+xml"/>
  <Override PartName="/ppt/charts/chart36.xml" ContentType="application/vnd.openxmlformats-officedocument.drawingml.chart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charts/chart37.xml" ContentType="application/vnd.openxmlformats-officedocument.drawingml.chart+xml"/>
  <Override PartName="/ppt/theme/themeOverride10.xml" ContentType="application/vnd.openxmlformats-officedocument.themeOverride+xml"/>
  <Override PartName="/ppt/drawings/drawing20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8.xml" ContentType="application/vnd.openxmlformats-officedocument.drawingml.chart+xml"/>
  <Override PartName="/ppt/theme/themeOverride11.xml" ContentType="application/vnd.openxmlformats-officedocument.themeOverride+xml"/>
  <Override PartName="/ppt/charts/chart39.xml" ContentType="application/vnd.openxmlformats-officedocument.drawingml.chart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charts/chart40.xml" ContentType="application/vnd.openxmlformats-officedocument.drawingml.chart+xml"/>
  <Override PartName="/ppt/theme/themeOverride1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1.xml" ContentType="application/vnd.openxmlformats-officedocument.drawingml.chart+xml"/>
  <Override PartName="/ppt/theme/themeOverride14.xml" ContentType="application/vnd.openxmlformats-officedocument.themeOverride+xml"/>
  <Override PartName="/ppt/drawings/drawing21.xml" ContentType="application/vnd.openxmlformats-officedocument.drawingml.chartshapes+xml"/>
  <Override PartName="/ppt/charts/chart42.xml" ContentType="application/vnd.openxmlformats-officedocument.drawingml.chart+xml"/>
  <Override PartName="/ppt/theme/themeOverride15.xml" ContentType="application/vnd.openxmlformats-officedocument.themeOverride+xml"/>
  <Override PartName="/ppt/charts/chart43.xml" ContentType="application/vnd.openxmlformats-officedocument.drawingml.chart+xml"/>
  <Override PartName="/ppt/theme/themeOverride16.xml" ContentType="application/vnd.openxmlformats-officedocument.themeOverride+xml"/>
  <Override PartName="/ppt/charts/chart4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5.xml" ContentType="application/vnd.openxmlformats-officedocument.drawingml.chart+xml"/>
  <Override PartName="/ppt/theme/themeOverride17.xml" ContentType="application/vnd.openxmlformats-officedocument.themeOverride+xml"/>
  <Override PartName="/ppt/notesSlides/notesSlide13.xml" ContentType="application/vnd.openxmlformats-officedocument.presentationml.notesSlide+xml"/>
  <Override PartName="/ppt/charts/chart46.xml" ContentType="application/vnd.openxmlformats-officedocument.drawingml.chart+xml"/>
  <Override PartName="/ppt/theme/themeOverride18.xml" ContentType="application/vnd.openxmlformats-officedocument.themeOverride+xml"/>
  <Override PartName="/ppt/notesSlides/notesSlide14.xml" ContentType="application/vnd.openxmlformats-officedocument.presentationml.notesSlide+xml"/>
  <Override PartName="/ppt/charts/chart47.xml" ContentType="application/vnd.openxmlformats-officedocument.drawingml.chart+xml"/>
  <Override PartName="/ppt/theme/themeOverride19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  <p:sldMasterId id="2147488126" r:id="rId2"/>
    <p:sldMasterId id="2147488159" r:id="rId3"/>
    <p:sldMasterId id="2147488170" r:id="rId4"/>
    <p:sldMasterId id="2147488192" r:id="rId5"/>
    <p:sldMasterId id="2147488203" r:id="rId6"/>
    <p:sldMasterId id="2147488214" r:id="rId7"/>
    <p:sldMasterId id="2147488225" r:id="rId8"/>
    <p:sldMasterId id="2147488236" r:id="rId9"/>
    <p:sldMasterId id="2147488247" r:id="rId10"/>
    <p:sldMasterId id="2147488259" r:id="rId11"/>
    <p:sldMasterId id="2147488304" r:id="rId12"/>
    <p:sldMasterId id="2147488348" r:id="rId13"/>
    <p:sldMasterId id="2147488359" r:id="rId14"/>
  </p:sldMasterIdLst>
  <p:notesMasterIdLst>
    <p:notesMasterId r:id="rId106"/>
  </p:notesMasterIdLst>
  <p:handoutMasterIdLst>
    <p:handoutMasterId r:id="rId107"/>
  </p:handoutMasterIdLst>
  <p:sldIdLst>
    <p:sldId id="1264" r:id="rId15"/>
    <p:sldId id="1265" r:id="rId16"/>
    <p:sldId id="1260" r:id="rId17"/>
    <p:sldId id="1261" r:id="rId18"/>
    <p:sldId id="1262" r:id="rId19"/>
    <p:sldId id="1267" r:id="rId20"/>
    <p:sldId id="1271" r:id="rId21"/>
    <p:sldId id="1391" r:id="rId22"/>
    <p:sldId id="1269" r:id="rId23"/>
    <p:sldId id="1242" r:id="rId24"/>
    <p:sldId id="1347" r:id="rId25"/>
    <p:sldId id="1348" r:id="rId26"/>
    <p:sldId id="1349" r:id="rId27"/>
    <p:sldId id="1276" r:id="rId28"/>
    <p:sldId id="1350" r:id="rId29"/>
    <p:sldId id="1278" r:id="rId30"/>
    <p:sldId id="1280" r:id="rId31"/>
    <p:sldId id="1320" r:id="rId32"/>
    <p:sldId id="1281" r:id="rId33"/>
    <p:sldId id="1351" r:id="rId34"/>
    <p:sldId id="1352" r:id="rId35"/>
    <p:sldId id="1353" r:id="rId36"/>
    <p:sldId id="1354" r:id="rId37"/>
    <p:sldId id="1259" r:id="rId38"/>
    <p:sldId id="1355" r:id="rId39"/>
    <p:sldId id="1401" r:id="rId40"/>
    <p:sldId id="1399" r:id="rId41"/>
    <p:sldId id="1402" r:id="rId42"/>
    <p:sldId id="1356" r:id="rId43"/>
    <p:sldId id="1357" r:id="rId44"/>
    <p:sldId id="1358" r:id="rId45"/>
    <p:sldId id="1359" r:id="rId46"/>
    <p:sldId id="1360" r:id="rId47"/>
    <p:sldId id="1361" r:id="rId48"/>
    <p:sldId id="1362" r:id="rId49"/>
    <p:sldId id="1363" r:id="rId50"/>
    <p:sldId id="1364" r:id="rId51"/>
    <p:sldId id="1365" r:id="rId52"/>
    <p:sldId id="1366" r:id="rId53"/>
    <p:sldId id="1367" r:id="rId54"/>
    <p:sldId id="1368" r:id="rId55"/>
    <p:sldId id="1369" r:id="rId56"/>
    <p:sldId id="1370" r:id="rId57"/>
    <p:sldId id="1371" r:id="rId58"/>
    <p:sldId id="1289" r:id="rId59"/>
    <p:sldId id="1290" r:id="rId60"/>
    <p:sldId id="1372" r:id="rId61"/>
    <p:sldId id="1373" r:id="rId62"/>
    <p:sldId id="1374" r:id="rId63"/>
    <p:sldId id="1392" r:id="rId64"/>
    <p:sldId id="1375" r:id="rId65"/>
    <p:sldId id="1376" r:id="rId66"/>
    <p:sldId id="1393" r:id="rId67"/>
    <p:sldId id="1377" r:id="rId68"/>
    <p:sldId id="1394" r:id="rId69"/>
    <p:sldId id="1395" r:id="rId70"/>
    <p:sldId id="1378" r:id="rId71"/>
    <p:sldId id="1379" r:id="rId72"/>
    <p:sldId id="1396" r:id="rId73"/>
    <p:sldId id="1380" r:id="rId74"/>
    <p:sldId id="1397" r:id="rId75"/>
    <p:sldId id="1398" r:id="rId76"/>
    <p:sldId id="1301" r:id="rId77"/>
    <p:sldId id="1327" r:id="rId78"/>
    <p:sldId id="1328" r:id="rId79"/>
    <p:sldId id="1381" r:id="rId80"/>
    <p:sldId id="1255" r:id="rId81"/>
    <p:sldId id="1337" r:id="rId82"/>
    <p:sldId id="1383" r:id="rId83"/>
    <p:sldId id="1338" r:id="rId84"/>
    <p:sldId id="1339" r:id="rId85"/>
    <p:sldId id="1384" r:id="rId86"/>
    <p:sldId id="1340" r:id="rId87"/>
    <p:sldId id="1385" r:id="rId88"/>
    <p:sldId id="1341" r:id="rId89"/>
    <p:sldId id="1343" r:id="rId90"/>
    <p:sldId id="1344" r:id="rId91"/>
    <p:sldId id="1311" r:id="rId92"/>
    <p:sldId id="1386" r:id="rId93"/>
    <p:sldId id="1387" r:id="rId94"/>
    <p:sldId id="1389" r:id="rId95"/>
    <p:sldId id="1256" r:id="rId96"/>
    <p:sldId id="1312" r:id="rId97"/>
    <p:sldId id="1313" r:id="rId98"/>
    <p:sldId id="1314" r:id="rId99"/>
    <p:sldId id="1390" r:id="rId100"/>
    <p:sldId id="1315" r:id="rId101"/>
    <p:sldId id="1316" r:id="rId102"/>
    <p:sldId id="1382" r:id="rId103"/>
    <p:sldId id="1318" r:id="rId104"/>
    <p:sldId id="1319" r:id="rId105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FA"/>
    <a:srgbClr val="0066CC"/>
    <a:srgbClr val="E3F3FD"/>
    <a:srgbClr val="E6766A"/>
    <a:srgbClr val="FF5050"/>
    <a:srgbClr val="33CCFF"/>
    <a:srgbClr val="CC0000"/>
    <a:srgbClr val="CC0066"/>
    <a:srgbClr val="FF33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7" autoAdjust="0"/>
    <p:restoredTop sz="99033" autoAdjust="0"/>
  </p:normalViewPr>
  <p:slideViewPr>
    <p:cSldViewPr>
      <p:cViewPr>
        <p:scale>
          <a:sx n="90" d="100"/>
          <a:sy n="90" d="100"/>
        </p:scale>
        <p:origin x="-1090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78" y="-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07" Type="http://schemas.openxmlformats.org/officeDocument/2006/relationships/handoutMaster" Target="handoutMasters/handoutMaster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87" Type="http://schemas.openxmlformats.org/officeDocument/2006/relationships/slide" Target="slides/slide73.xml"/><Relationship Id="rId102" Type="http://schemas.openxmlformats.org/officeDocument/2006/relationships/slide" Target="slides/slide88.xml"/><Relationship Id="rId11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90" Type="http://schemas.openxmlformats.org/officeDocument/2006/relationships/slide" Target="slides/slide76.xml"/><Relationship Id="rId95" Type="http://schemas.openxmlformats.org/officeDocument/2006/relationships/slide" Target="slides/slide8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100" Type="http://schemas.openxmlformats.org/officeDocument/2006/relationships/slide" Target="slides/slide86.xml"/><Relationship Id="rId105" Type="http://schemas.openxmlformats.org/officeDocument/2006/relationships/slide" Target="slides/slide9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93" Type="http://schemas.openxmlformats.org/officeDocument/2006/relationships/slide" Target="slides/slide79.xml"/><Relationship Id="rId98" Type="http://schemas.openxmlformats.org/officeDocument/2006/relationships/slide" Target="slides/slide8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103" Type="http://schemas.openxmlformats.org/officeDocument/2006/relationships/slide" Target="slides/slide89.xml"/><Relationship Id="rId108" Type="http://schemas.openxmlformats.org/officeDocument/2006/relationships/presProps" Target="pres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91" Type="http://schemas.openxmlformats.org/officeDocument/2006/relationships/slide" Target="slides/slide77.xml"/><Relationship Id="rId96" Type="http://schemas.openxmlformats.org/officeDocument/2006/relationships/slide" Target="slides/slide82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slide" Target="slides/slide80.xml"/><Relationship Id="rId99" Type="http://schemas.openxmlformats.org/officeDocument/2006/relationships/slide" Target="slides/slide85.xml"/><Relationship Id="rId101" Type="http://schemas.openxmlformats.org/officeDocument/2006/relationships/slide" Target="slides/slide8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109" Type="http://schemas.openxmlformats.org/officeDocument/2006/relationships/viewProps" Target="viewProps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97" Type="http://schemas.openxmlformats.org/officeDocument/2006/relationships/slide" Target="slides/slide83.xml"/><Relationship Id="rId104" Type="http://schemas.openxmlformats.org/officeDocument/2006/relationships/slide" Target="slides/slide9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slide" Target="slides/slide7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4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5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6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7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8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9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0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11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1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1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14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15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16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17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18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1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36907580542989"/>
          <c:y val="7.1012070120109641E-2"/>
          <c:w val="0.8930836065053519"/>
          <c:h val="0.66755796356309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ФОТ, млн рублей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669479280617978E-7"/>
                  <c:y val="0.221254289102982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6-4E7F-8332-B63A41A023BF}"/>
                </c:ext>
              </c:extLst>
            </c:dLbl>
            <c:dLbl>
              <c:idx val="1"/>
              <c:layout>
                <c:manualLayout>
                  <c:x val="-2.9635119343192416E-3"/>
                  <c:y val="0.282104583288407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6-4E7F-8332-B63A41A023BF}"/>
                </c:ext>
              </c:extLst>
            </c:dLbl>
            <c:dLbl>
              <c:idx val="2"/>
              <c:layout>
                <c:manualLayout>
                  <c:x val="-1.4772250833985086E-3"/>
                  <c:y val="0.277945475230896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6-4E7F-8332-B63A41A023BF}"/>
                </c:ext>
              </c:extLst>
            </c:dLbl>
            <c:dLbl>
              <c:idx val="3"/>
              <c:layout>
                <c:manualLayout>
                  <c:x val="1.4828060304434348E-3"/>
                  <c:y val="0.329117168885478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6-4E7F-8332-B63A41A023BF}"/>
                </c:ext>
              </c:extLst>
            </c:dLbl>
            <c:dLbl>
              <c:idx val="4"/>
              <c:layout>
                <c:manualLayout>
                  <c:x val="4.4452679014788622E-3"/>
                  <c:y val="0.342214886194737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6-4E7F-8332-B63A41A023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</c:v>
                  </c:pt>
                  <c:pt idx="1">
                    <c:v>2025</c:v>
                  </c:pt>
                  <c:pt idx="2">
                    <c:v>2026</c:v>
                  </c:pt>
                  <c:pt idx="3">
                    <c:v>2027</c:v>
                  </c:pt>
                  <c:pt idx="4">
                    <c:v>2028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15144</c:v>
                </c:pt>
                <c:pt idx="1">
                  <c:v>19257</c:v>
                </c:pt>
                <c:pt idx="2">
                  <c:v>21977</c:v>
                </c:pt>
                <c:pt idx="3">
                  <c:v>24423</c:v>
                </c:pt>
                <c:pt idx="4">
                  <c:v>27195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38146944"/>
        <c:axId val="138148480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chemeClr val="accent2">
                  <a:lumMod val="75000"/>
                </a:schemeClr>
              </a:solidFill>
              <a:ln w="2857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8792675091988156E-2"/>
                  <c:y val="-7.5991335505156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5.9402110673321865E-2"/>
                  <c:y val="-8.7456955974586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4.5570641064232219E-2"/>
                  <c:y val="-7.9600771430274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4.8854584581931232E-2"/>
                  <c:y val="-0.125219235104606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5.2338902791318295E-2"/>
                  <c:y val="-0.160319959626079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</c:v>
                  </c:pt>
                  <c:pt idx="1">
                    <c:v>2025</c:v>
                  </c:pt>
                  <c:pt idx="2">
                    <c:v>2026</c:v>
                  </c:pt>
                  <c:pt idx="3">
                    <c:v>2027</c:v>
                  </c:pt>
                  <c:pt idx="4">
                    <c:v>2028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127.15927099841522</c:v>
                </c:pt>
                <c:pt idx="2">
                  <c:v>114.12473386301085</c:v>
                </c:pt>
                <c:pt idx="3">
                  <c:v>111.12981753651545</c:v>
                </c:pt>
                <c:pt idx="4">
                  <c:v>111.3499570077386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57184"/>
        <c:axId val="138958720"/>
      </c:lineChart>
      <c:catAx>
        <c:axId val="138146944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crossAx val="138148480"/>
        <c:crossesAt val="0"/>
        <c:auto val="1"/>
        <c:lblAlgn val="ctr"/>
        <c:lblOffset val="100"/>
        <c:noMultiLvlLbl val="1"/>
      </c:catAx>
      <c:valAx>
        <c:axId val="138148480"/>
        <c:scaling>
          <c:orientation val="minMax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8146944"/>
        <c:crosses val="autoZero"/>
        <c:crossBetween val="between"/>
      </c:valAx>
      <c:catAx>
        <c:axId val="138957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958720"/>
        <c:crosses val="autoZero"/>
        <c:auto val="1"/>
        <c:lblAlgn val="ctr"/>
        <c:lblOffset val="100"/>
        <c:noMultiLvlLbl val="0"/>
      </c:catAx>
      <c:valAx>
        <c:axId val="138958720"/>
        <c:scaling>
          <c:orientation val="minMax"/>
          <c:max val="150"/>
          <c:min val="0"/>
        </c:scaling>
        <c:delete val="0"/>
        <c:axPos val="r"/>
        <c:numFmt formatCode="0" sourceLinked="0"/>
        <c:majorTickMark val="none"/>
        <c:minorTickMark val="none"/>
        <c:tickLblPos val="none"/>
        <c:spPr>
          <a:ln>
            <a:noFill/>
          </a:ln>
        </c:spPr>
        <c:crossAx val="138957184"/>
        <c:crosses val="max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005871681909048E-2"/>
          <c:y val="6.5733849086516458E-2"/>
          <c:w val="0.89308360063765313"/>
          <c:h val="0.58716894909712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63978629112048E-3"/>
                  <c:y val="0.181077543543454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6-4E7F-8332-B63A41A023BF}"/>
                </c:ext>
              </c:extLst>
            </c:dLbl>
            <c:dLbl>
              <c:idx val="1"/>
              <c:layout>
                <c:manualLayout>
                  <c:x val="1.4817559671596208E-3"/>
                  <c:y val="0.216884765576910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6-4E7F-8332-B63A41A023BF}"/>
                </c:ext>
              </c:extLst>
            </c:dLbl>
            <c:dLbl>
              <c:idx val="2"/>
              <c:layout>
                <c:manualLayout>
                  <c:x val="2.9639786291121022E-3"/>
                  <c:y val="0.251881047702057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6-4E7F-8332-B63A41A023BF}"/>
                </c:ext>
              </c:extLst>
            </c:dLbl>
            <c:dLbl>
              <c:idx val="3"/>
              <c:layout>
                <c:manualLayout>
                  <c:x val="4.446317964762676E-3"/>
                  <c:y val="0.284070260448213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6-4E7F-8332-B63A41A023BF}"/>
                </c:ext>
              </c:extLst>
            </c:dLbl>
            <c:dLbl>
              <c:idx val="4"/>
              <c:layout>
                <c:manualLayout>
                  <c:x val="2.9635119343193505E-3"/>
                  <c:y val="0.346076731027758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6-4E7F-8332-B63A41A023B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проект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3250.58</c:v>
                </c:pt>
                <c:pt idx="1">
                  <c:v>3494.1790000000001</c:v>
                </c:pt>
                <c:pt idx="2">
                  <c:v>4091.877</c:v>
                </c:pt>
                <c:pt idx="3">
                  <c:v>4158.8599999999997</c:v>
                </c:pt>
                <c:pt idx="4">
                  <c:v>4551.6239999999998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39157888"/>
        <c:axId val="139159424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5571579780541438E-2"/>
                  <c:y val="-5.093124147474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4.053445672005497E-2"/>
                  <c:y val="-6.5020756597444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3.4009975204271972E-2"/>
                  <c:y val="-5.9815774554862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2.8125708933230437E-2"/>
                  <c:y val="-6.0957832260059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3.9068435234354264E-2"/>
                  <c:y val="-6.1011787742194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проект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107.49401645244849</c:v>
                </c:pt>
                <c:pt idx="2">
                  <c:v>117.10553466207656</c:v>
                </c:pt>
                <c:pt idx="3">
                  <c:v>101.63697491395757</c:v>
                </c:pt>
                <c:pt idx="4">
                  <c:v>109.44403033523611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160960"/>
        <c:axId val="139191424"/>
      </c:lineChart>
      <c:catAx>
        <c:axId val="13915788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 sz="1400" b="1"/>
            </a:pPr>
            <a:endParaRPr lang="ru-RU"/>
          </a:p>
        </c:txPr>
        <c:crossAx val="139159424"/>
        <c:crosses val="autoZero"/>
        <c:auto val="1"/>
        <c:lblAlgn val="ctr"/>
        <c:lblOffset val="100"/>
        <c:noMultiLvlLbl val="0"/>
      </c:catAx>
      <c:valAx>
        <c:axId val="139159424"/>
        <c:scaling>
          <c:orientation val="minMax"/>
          <c:max val="5000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9157888"/>
        <c:crosses val="autoZero"/>
        <c:crossBetween val="between"/>
      </c:valAx>
      <c:catAx>
        <c:axId val="139160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9191424"/>
        <c:crossesAt val="0"/>
        <c:auto val="1"/>
        <c:lblAlgn val="ctr"/>
        <c:lblOffset val="100"/>
        <c:noMultiLvlLbl val="0"/>
      </c:catAx>
      <c:valAx>
        <c:axId val="139191424"/>
        <c:scaling>
          <c:orientation val="minMax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39160960"/>
        <c:crosses val="max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725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400" i="1">
                <a:solidFill>
                  <a:schemeClr val="accent2">
                    <a:lumMod val="50000"/>
                  </a:schemeClr>
                </a:solidFill>
              </a:defRPr>
            </a:pP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</a:rPr>
              <a:t>Налоговый </a:t>
            </a:r>
          </a:p>
          <a:p>
            <a:pPr>
              <a:defRPr sz="1400" i="1">
                <a:solidFill>
                  <a:schemeClr val="accent2">
                    <a:lumMod val="50000"/>
                  </a:schemeClr>
                </a:solidFill>
              </a:defRPr>
            </a:pP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</a:rPr>
              <a:t>потенциал</a:t>
            </a:r>
          </a:p>
        </c:rich>
      </c:tx>
      <c:layout>
        <c:manualLayout>
          <c:xMode val="edge"/>
          <c:yMode val="edge"/>
          <c:x val="3.0109660856068379E-3"/>
          <c:y val="6.37339315239483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529550613779236E-2"/>
          <c:y val="0.22560613587352185"/>
          <c:w val="0.91792951695251113"/>
          <c:h val="0.299499123888712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Налоговый потенциал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circle"/>
            <c:size val="5"/>
            <c:spPr>
              <a:ln w="28575"/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2025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3762.4</c:v>
                </c:pt>
                <c:pt idx="1">
                  <c:v>3988.36</c:v>
                </c:pt>
                <c:pt idx="2">
                  <c:v>4620.2700000000004</c:v>
                </c:pt>
                <c:pt idx="3">
                  <c:v>5122.6350000000002</c:v>
                </c:pt>
                <c:pt idx="4">
                  <c:v>5687.2250000000004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438976"/>
        <c:axId val="141440512"/>
      </c:lineChart>
      <c:catAx>
        <c:axId val="1414389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41440512"/>
        <c:crosses val="autoZero"/>
        <c:auto val="1"/>
        <c:lblAlgn val="ctr"/>
        <c:lblOffset val="100"/>
        <c:noMultiLvlLbl val="0"/>
      </c:catAx>
      <c:valAx>
        <c:axId val="141440512"/>
        <c:scaling>
          <c:orientation val="minMax"/>
        </c:scaling>
        <c:delete val="1"/>
        <c:axPos val="l"/>
        <c:majorGridlines>
          <c:spPr>
            <a:ln w="5498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41438976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155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99174098869822E-2"/>
          <c:y val="7.2561134080340275E-2"/>
          <c:w val="0.89772121438004882"/>
          <c:h val="0.29949912388871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Lbls>
            <c:dLbl>
              <c:idx val="0"/>
              <c:layout>
                <c:manualLayout>
                  <c:x val="-4.7859696030101336E-5"/>
                  <c:y val="0.127851866491868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F-4600-8C8F-16FDE690F100}"/>
                </c:ext>
              </c:extLst>
            </c:dLbl>
            <c:dLbl>
              <c:idx val="1"/>
              <c:layout>
                <c:manualLayout>
                  <c:x val="1.3836702118438483E-3"/>
                  <c:y val="0.12623919762883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EF-4600-8C8F-16FDE690F100}"/>
                </c:ext>
              </c:extLst>
            </c:dLbl>
            <c:dLbl>
              <c:idx val="2"/>
              <c:layout>
                <c:manualLayout>
                  <c:x val="1.691762032861811E-3"/>
                  <c:y val="0.15291976486739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EF-4600-8C8F-16FDE690F100}"/>
                </c:ext>
              </c:extLst>
            </c:dLbl>
            <c:dLbl>
              <c:idx val="3"/>
              <c:layout>
                <c:manualLayout>
                  <c:x val="-2.6245956020550867E-3"/>
                  <c:y val="0.136765309806846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EF-4600-8C8F-16FDE690F100}"/>
                </c:ext>
              </c:extLst>
            </c:dLbl>
            <c:dLbl>
              <c:idx val="4"/>
              <c:layout>
                <c:manualLayout>
                  <c:x val="5.710183060057464E-3"/>
                  <c:y val="0.158466931000448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EF-4600-8C8F-16FDE690F10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2159.9</c:v>
                </c:pt>
                <c:pt idx="1">
                  <c:v>2278.9</c:v>
                </c:pt>
                <c:pt idx="2">
                  <c:v>2732.3</c:v>
                </c:pt>
                <c:pt idx="3">
                  <c:v>2747.7469999999998</c:v>
                </c:pt>
                <c:pt idx="4">
                  <c:v>3086.37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41597312"/>
        <c:axId val="141603200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3.2096138420528109E-2"/>
                  <c:y val="-5.29876640690716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+mn-lt"/>
                      </a:rPr>
                      <a:t>100,0 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2EF-4600-8C8F-16FDE690F100}"/>
                </c:ext>
              </c:extLst>
            </c:dLbl>
            <c:dLbl>
              <c:idx val="1"/>
              <c:layout>
                <c:manualLayout>
                  <c:x val="-3.6729466622373828E-2"/>
                  <c:y val="-3.8256413969876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EF-4600-8C8F-16FDE690F100}"/>
                </c:ext>
              </c:extLst>
            </c:dLbl>
            <c:dLbl>
              <c:idx val="2"/>
              <c:layout>
                <c:manualLayout>
                  <c:x val="-3.8830608243329741E-2"/>
                  <c:y val="-5.3521582919358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EF-4600-8C8F-16FDE690F100}"/>
                </c:ext>
              </c:extLst>
            </c:dLbl>
            <c:dLbl>
              <c:idx val="3"/>
              <c:layout>
                <c:manualLayout>
                  <c:x val="-3.8358038745432303E-2"/>
                  <c:y val="-5.8593440014601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EF-4600-8C8F-16FDE690F100}"/>
                </c:ext>
              </c:extLst>
            </c:dLbl>
            <c:dLbl>
              <c:idx val="4"/>
              <c:layout>
                <c:manualLayout>
                  <c:x val="-3.5587845666458708E-2"/>
                  <c:y val="-6.1612201818845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EF-4600-8C8F-16FDE690F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105.50951432936711</c:v>
                </c:pt>
                <c:pt idx="2">
                  <c:v>119.89556364912897</c:v>
                </c:pt>
                <c:pt idx="3">
                  <c:v>100.56534787541631</c:v>
                </c:pt>
                <c:pt idx="4">
                  <c:v>112.32366007496324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604736"/>
        <c:axId val="141606272"/>
      </c:lineChart>
      <c:catAx>
        <c:axId val="141597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1603200"/>
        <c:crosses val="autoZero"/>
        <c:auto val="1"/>
        <c:lblAlgn val="ctr"/>
        <c:lblOffset val="100"/>
        <c:noMultiLvlLbl val="0"/>
      </c:catAx>
      <c:valAx>
        <c:axId val="141603200"/>
        <c:scaling>
          <c:orientation val="minMax"/>
          <c:max val="31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1597312"/>
        <c:crosses val="autoZero"/>
        <c:crossBetween val="between"/>
      </c:valAx>
      <c:catAx>
        <c:axId val="14160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606272"/>
        <c:crosses val="autoZero"/>
        <c:auto val="1"/>
        <c:lblAlgn val="ctr"/>
        <c:lblOffset val="100"/>
        <c:noMultiLvlLbl val="0"/>
      </c:catAx>
      <c:valAx>
        <c:axId val="141606272"/>
        <c:scaling>
          <c:orientation val="minMax"/>
          <c:max val="13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ru-RU" sz="1400" b="0"/>
                  <a:t>%</a:t>
                </a:r>
              </a:p>
            </c:rich>
          </c:tx>
          <c:layout>
            <c:manualLayout>
              <c:xMode val="edge"/>
              <c:yMode val="edge"/>
              <c:x val="0.95880502507676979"/>
              <c:y val="4.0025314647578836E-4"/>
            </c:manualLayout>
          </c:layout>
          <c:overlay val="0"/>
        </c:title>
        <c:numFmt formatCode="0" sourceLinked="0"/>
        <c:majorTickMark val="out"/>
        <c:minorTickMark val="none"/>
        <c:tickLblPos val="none"/>
        <c:crossAx val="141604736"/>
        <c:crosses val="max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649244860953565E-2"/>
          <c:y val="0.13147329263425805"/>
          <c:w val="0.91310265600005791"/>
          <c:h val="0.64076301149650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4820559987905463E-3"/>
                  <c:y val="0.189592485683467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3D-4C69-9A8E-E9E0E34B2CA5}"/>
                </c:ext>
              </c:extLst>
            </c:dLbl>
            <c:dLbl>
              <c:idx val="1"/>
              <c:layout>
                <c:manualLayout>
                  <c:x val="1.3466035264264719E-4"/>
                  <c:y val="0.176127011246471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3D-4C69-9A8E-E9E0E34B2CA5}"/>
                </c:ext>
              </c:extLst>
            </c:dLbl>
            <c:dLbl>
              <c:idx val="2"/>
              <c:layout>
                <c:manualLayout>
                  <c:x val="4.4924504200950365E-5"/>
                  <c:y val="0.272947122188582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3D-4C69-9A8E-E9E0E34B2CA5}"/>
                </c:ext>
              </c:extLst>
            </c:dLbl>
            <c:dLbl>
              <c:idx val="3"/>
              <c:layout>
                <c:manualLayout>
                  <c:x val="-4.4924504200950365E-5"/>
                  <c:y val="0.291749742358505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3D-4C69-9A8E-E9E0E34B2CA5}"/>
                </c:ext>
              </c:extLst>
            </c:dLbl>
            <c:dLbl>
              <c:idx val="4"/>
              <c:layout>
                <c:manualLayout>
                  <c:x val="2.963944067940007E-3"/>
                  <c:y val="0.309119467649175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3D-4C69-9A8E-E9E0E34B2CA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прогноз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76.275000000000006</c:v>
                </c:pt>
                <c:pt idx="1">
                  <c:v>76.275000000000006</c:v>
                </c:pt>
                <c:pt idx="2">
                  <c:v>87.27</c:v>
                </c:pt>
                <c:pt idx="3">
                  <c:v>89.052000000000007</c:v>
                </c:pt>
                <c:pt idx="4">
                  <c:v>91.427000000000007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33D-4C69-9A8E-E9E0E34B2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41272960"/>
        <c:axId val="141274496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1498620654969803E-2"/>
                  <c:y val="-5.8117813148726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3D-4C69-9A8E-E9E0E34B2CA5}"/>
                </c:ext>
              </c:extLst>
            </c:dLbl>
            <c:dLbl>
              <c:idx val="2"/>
              <c:layout>
                <c:manualLayout>
                  <c:x val="-4.4088704734884319E-2"/>
                  <c:y val="-6.2103420421233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3D-4C69-9A8E-E9E0E34B2CA5}"/>
                </c:ext>
              </c:extLst>
            </c:dLbl>
            <c:dLbl>
              <c:idx val="3"/>
              <c:layout>
                <c:manualLayout>
                  <c:x val="-3.7083084758620752E-2"/>
                  <c:y val="-8.1183916759759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3D-4C69-9A8E-E9E0E34B2CA5}"/>
                </c:ext>
              </c:extLst>
            </c:dLbl>
            <c:dLbl>
              <c:idx val="4"/>
              <c:layout>
                <c:manualLayout>
                  <c:x val="-4.1354081136596749E-2"/>
                  <c:y val="-7.6015259749106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6C-4872-BB65-EF33049A7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прогноз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114.41494591937069</c:v>
                </c:pt>
                <c:pt idx="3">
                  <c:v>102.04193881058785</c:v>
                </c:pt>
                <c:pt idx="4">
                  <c:v>102.6669810897004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733D-4C69-9A8E-E9E0E34B2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292672"/>
        <c:axId val="141294208"/>
      </c:lineChart>
      <c:catAx>
        <c:axId val="14127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274496"/>
        <c:crosses val="autoZero"/>
        <c:auto val="1"/>
        <c:lblAlgn val="ctr"/>
        <c:lblOffset val="100"/>
        <c:noMultiLvlLbl val="0"/>
      </c:catAx>
      <c:valAx>
        <c:axId val="141274496"/>
        <c:scaling>
          <c:orientation val="minMax"/>
          <c:max val="100"/>
          <c:min val="0"/>
        </c:scaling>
        <c:delete val="0"/>
        <c:axPos val="l"/>
        <c:majorGridlines>
          <c:spPr>
            <a:ln w="6302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41272960"/>
        <c:crosses val="autoZero"/>
        <c:crossBetween val="between"/>
      </c:valAx>
      <c:catAx>
        <c:axId val="14129267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141294208"/>
        <c:crosses val="max"/>
        <c:auto val="1"/>
        <c:lblAlgn val="ctr"/>
        <c:lblOffset val="100"/>
        <c:noMultiLvlLbl val="0"/>
      </c:catAx>
      <c:valAx>
        <c:axId val="141294208"/>
        <c:scaling>
          <c:orientation val="minMax"/>
          <c:max val="120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41292672"/>
        <c:crosses val="max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79188706923727E-2"/>
          <c:y val="0.14434351795690539"/>
          <c:w val="0.87991449799474619"/>
          <c:h val="0.41199361870927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2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1408917157426439E-3"/>
                  <c:y val="0.210975893789364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92-4001-A7BD-5935B58C6EAA}"/>
                </c:ext>
              </c:extLst>
            </c:dLbl>
            <c:dLbl>
              <c:idx val="1"/>
              <c:layout>
                <c:manualLayout>
                  <c:x val="-8.8595598221512804E-4"/>
                  <c:y val="0.226095248676073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92-4001-A7BD-5935B58C6EAA}"/>
                </c:ext>
              </c:extLst>
            </c:dLbl>
            <c:dLbl>
              <c:idx val="2"/>
              <c:layout>
                <c:manualLayout>
                  <c:x val="5.7631079042242432E-3"/>
                  <c:y val="0.272214443493206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92-4001-A7BD-5935B58C6EAA}"/>
                </c:ext>
              </c:extLst>
            </c:dLbl>
            <c:dLbl>
              <c:idx val="3"/>
              <c:layout>
                <c:manualLayout>
                  <c:x val="1.5265195410854812E-3"/>
                  <c:y val="0.261548144977355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92-4001-A7BD-5935B58C6EAA}"/>
                </c:ext>
              </c:extLst>
            </c:dLbl>
            <c:dLbl>
              <c:idx val="4"/>
              <c:layout>
                <c:manualLayout>
                  <c:x val="1.6776845141814854E-3"/>
                  <c:y val="0.282826417979701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92-4001-A7BD-5935B58C6EA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прогноз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595.66499999999996</c:v>
                </c:pt>
                <c:pt idx="1">
                  <c:v>658.4</c:v>
                </c:pt>
                <c:pt idx="2">
                  <c:v>731.10599999999999</c:v>
                </c:pt>
                <c:pt idx="3">
                  <c:v>761.10199999999998</c:v>
                </c:pt>
                <c:pt idx="4">
                  <c:v>792.31200000000001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41403648"/>
        <c:axId val="141405184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2287775352039115E-2"/>
                  <c:y val="-0.1543517711092962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92-4001-A7BD-5935B58C6EAA}"/>
                </c:ext>
              </c:extLst>
            </c:dLbl>
            <c:dLbl>
              <c:idx val="1"/>
              <c:layout>
                <c:manualLayout>
                  <c:x val="-4.9381390704364869E-2"/>
                  <c:y val="-0.109798267882700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92-4001-A7BD-5935B58C6EAA}"/>
                </c:ext>
              </c:extLst>
            </c:dLbl>
            <c:dLbl>
              <c:idx val="2"/>
              <c:layout>
                <c:manualLayout>
                  <c:x val="-5.6232823873090351E-2"/>
                  <c:y val="-0.139216792430451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92-4001-A7BD-5935B58C6EAA}"/>
                </c:ext>
              </c:extLst>
            </c:dLbl>
            <c:dLbl>
              <c:idx val="3"/>
              <c:layout>
                <c:manualLayout>
                  <c:x val="-4.5965114013239002E-2"/>
                  <c:y val="-0.154540739416084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92-4001-A7BD-5935B58C6EAA}"/>
                </c:ext>
              </c:extLst>
            </c:dLbl>
            <c:dLbl>
              <c:idx val="4"/>
              <c:layout>
                <c:manualLayout>
                  <c:x val="-6.0115996305625433E-2"/>
                  <c:y val="-0.162669141997852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92-4001-A7BD-5935B58C6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PermianSansTypeface" pitchFamily="50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прогноз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110.53192650231254</c:v>
                </c:pt>
                <c:pt idx="2">
                  <c:v>111.04283110571083</c:v>
                </c:pt>
                <c:pt idx="3">
                  <c:v>104.10282503494706</c:v>
                </c:pt>
                <c:pt idx="4">
                  <c:v>104.10063302947567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423360"/>
        <c:axId val="141424896"/>
      </c:lineChart>
      <c:catAx>
        <c:axId val="14140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PermianSansTypeface" pitchFamily="50" charset="0"/>
              </a:defRPr>
            </a:pPr>
            <a:endParaRPr lang="ru-RU"/>
          </a:p>
        </c:txPr>
        <c:crossAx val="141405184"/>
        <c:crosses val="autoZero"/>
        <c:auto val="1"/>
        <c:lblAlgn val="ctr"/>
        <c:lblOffset val="100"/>
        <c:noMultiLvlLbl val="0"/>
      </c:catAx>
      <c:valAx>
        <c:axId val="141405184"/>
        <c:scaling>
          <c:orientation val="minMax"/>
          <c:max val="700"/>
          <c:min val="0"/>
        </c:scaling>
        <c:delete val="0"/>
        <c:axPos val="l"/>
        <c:majorGridlines>
          <c:spPr>
            <a:ln w="6339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one"/>
        <c:crossAx val="141403648"/>
        <c:crosses val="autoZero"/>
        <c:crossBetween val="between"/>
        <c:majorUnit val="100"/>
      </c:valAx>
      <c:catAx>
        <c:axId val="14142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424896"/>
        <c:crosses val="autoZero"/>
        <c:auto val="1"/>
        <c:lblAlgn val="ctr"/>
        <c:lblOffset val="100"/>
        <c:noMultiLvlLbl val="0"/>
      </c:catAx>
      <c:valAx>
        <c:axId val="141424896"/>
        <c:scaling>
          <c:orientation val="minMax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41423360"/>
        <c:crosses val="max"/>
        <c:crossBetween val="between"/>
        <c:majorUnit val="20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98">
          <a:latin typeface="PermianSlabSerif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155881985334962E-2"/>
          <c:y val="0.19045779069412294"/>
          <c:w val="0.9183212860608081"/>
          <c:h val="0.51246521432700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2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2191157001073955E-3"/>
                  <c:y val="0.226584983195647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92-4001-A7BD-5935B58C6EAA}"/>
                </c:ext>
              </c:extLst>
            </c:dLbl>
            <c:dLbl>
              <c:idx val="1"/>
              <c:layout>
                <c:manualLayout>
                  <c:x val="-8.8589693737732849E-4"/>
                  <c:y val="0.214388384870982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92-4001-A7BD-5935B58C6EAA}"/>
                </c:ext>
              </c:extLst>
            </c:dLbl>
            <c:dLbl>
              <c:idx val="2"/>
              <c:layout>
                <c:manualLayout>
                  <c:x val="9.4374641243565524E-3"/>
                  <c:y val="0.237094079177413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92-4001-A7BD-5935B58C6EAA}"/>
                </c:ext>
              </c:extLst>
            </c:dLbl>
            <c:dLbl>
              <c:idx val="3"/>
              <c:layout>
                <c:manualLayout>
                  <c:x val="1.5265195410854812E-3"/>
                  <c:y val="0.261548144977355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92-4001-A7BD-5935B58C6EAA}"/>
                </c:ext>
              </c:extLst>
            </c:dLbl>
            <c:dLbl>
              <c:idx val="4"/>
              <c:layout>
                <c:manualLayout>
                  <c:x val="1.6776845141814854E-3"/>
                  <c:y val="0.282826417979701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92-4001-A7BD-5935B58C6EA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прогноз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366.1</c:v>
                </c:pt>
                <c:pt idx="1">
                  <c:v>404.1</c:v>
                </c:pt>
                <c:pt idx="2">
                  <c:v>458.92399999999998</c:v>
                </c:pt>
                <c:pt idx="3">
                  <c:v>477.74</c:v>
                </c:pt>
                <c:pt idx="4">
                  <c:v>497.3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41624064"/>
        <c:axId val="141625600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square"/>
            <c:size val="13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Pt>
            <c:idx val="3"/>
            <c:marker>
              <c:spPr>
                <a:solidFill>
                  <a:schemeClr val="accent2">
                    <a:lumMod val="75000"/>
                  </a:schemeClr>
                </a:solidFill>
                <a:ln w="12700">
                  <a:solidFill>
                    <a:srgbClr val="C00000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E92-4001-A7BD-5935B58C6EAA}"/>
              </c:ext>
            </c:extLst>
          </c:dPt>
          <c:dLbls>
            <c:dLbl>
              <c:idx val="0"/>
              <c:layout>
                <c:manualLayout>
                  <c:x val="-4.8787378899451825E-2"/>
                  <c:y val="-0.107524638711232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92-4001-A7BD-5935B58C6EAA}"/>
                </c:ext>
              </c:extLst>
            </c:dLbl>
            <c:dLbl>
              <c:idx val="1"/>
              <c:layout>
                <c:manualLayout>
                  <c:x val="-4.4130882127854966E-2"/>
                  <c:y val="-7.4677832292585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92-4001-A7BD-5935B58C6EAA}"/>
                </c:ext>
              </c:extLst>
            </c:dLbl>
            <c:dLbl>
              <c:idx val="2"/>
              <c:layout>
                <c:manualLayout>
                  <c:x val="-3.6980890347669826E-2"/>
                  <c:y val="-0.104096365347877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92-4001-A7BD-5935B58C6EAA}"/>
                </c:ext>
              </c:extLst>
            </c:dLbl>
            <c:dLbl>
              <c:idx val="3"/>
              <c:layout>
                <c:manualLayout>
                  <c:x val="-4.4215007681275259E-2"/>
                  <c:y val="-0.173957624691078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92-4001-A7BD-5935B58C6EAA}"/>
                </c:ext>
              </c:extLst>
            </c:dLbl>
            <c:dLbl>
              <c:idx val="4"/>
              <c:layout>
                <c:manualLayout>
                  <c:x val="-4.2614354631157064E-2"/>
                  <c:y val="-0.173259009807856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92-4001-A7BD-5935B58C6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PermianSansTypeface" pitchFamily="50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прогноз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110.37967768369299</c:v>
                </c:pt>
                <c:pt idx="2">
                  <c:v>113.56693887651571</c:v>
                </c:pt>
                <c:pt idx="3">
                  <c:v>104.10002527651639</c:v>
                </c:pt>
                <c:pt idx="4">
                  <c:v>104.09427722191988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626752"/>
        <c:axId val="141640832"/>
      </c:lineChart>
      <c:catAx>
        <c:axId val="14162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PermianSansTypeface" pitchFamily="50" charset="0"/>
              </a:defRPr>
            </a:pPr>
            <a:endParaRPr lang="ru-RU"/>
          </a:p>
        </c:txPr>
        <c:crossAx val="141625600"/>
        <c:crosses val="autoZero"/>
        <c:auto val="1"/>
        <c:lblAlgn val="ctr"/>
        <c:lblOffset val="100"/>
        <c:noMultiLvlLbl val="0"/>
      </c:catAx>
      <c:valAx>
        <c:axId val="141625600"/>
        <c:scaling>
          <c:orientation val="minMax"/>
          <c:max val="500"/>
          <c:min val="0"/>
        </c:scaling>
        <c:delete val="0"/>
        <c:axPos val="l"/>
        <c:majorGridlines>
          <c:spPr>
            <a:ln w="6339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41624064"/>
        <c:crosses val="autoZero"/>
        <c:crossBetween val="between"/>
        <c:majorUnit val="100"/>
      </c:valAx>
      <c:catAx>
        <c:axId val="141626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640832"/>
        <c:crosses val="autoZero"/>
        <c:auto val="1"/>
        <c:lblAlgn val="ctr"/>
        <c:lblOffset val="100"/>
        <c:noMultiLvlLbl val="0"/>
      </c:catAx>
      <c:valAx>
        <c:axId val="141640832"/>
        <c:scaling>
          <c:orientation val="minMax"/>
          <c:max val="120"/>
          <c:min val="0"/>
        </c:scaling>
        <c:delete val="0"/>
        <c:axPos val="r"/>
        <c:majorGridlines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41626752"/>
        <c:crosses val="max"/>
        <c:crossBetween val="between"/>
        <c:majorUnit val="20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98">
          <a:latin typeface="PermianSlabSerif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8011519027571E-2"/>
          <c:y val="0.16043791422731846"/>
          <c:w val="0.90939169654552721"/>
          <c:h val="0.64204175484091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-2.7916158843498992E-3"/>
                  <c:y val="0.36337104802987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ED-48E3-9D25-854856E05566}"/>
                </c:ext>
              </c:extLst>
            </c:dLbl>
            <c:dLbl>
              <c:idx val="1"/>
              <c:layout>
                <c:manualLayout>
                  <c:x val="4.5323677998964657E-3"/>
                  <c:y val="0.391003662191571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ED-48E3-9D25-854856E05566}"/>
                </c:ext>
              </c:extLst>
            </c:dLbl>
            <c:dLbl>
              <c:idx val="2"/>
              <c:layout>
                <c:manualLayout>
                  <c:x val="8.7625626397068411E-3"/>
                  <c:y val="0.291100499082437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ED-48E3-9D25-854856E05566}"/>
                </c:ext>
              </c:extLst>
            </c:dLbl>
            <c:dLbl>
              <c:idx val="3"/>
              <c:layout>
                <c:manualLayout>
                  <c:x val="-2.2660139489020651E-7"/>
                  <c:y val="0.314728739762304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ED-48E3-9D25-854856E05566}"/>
                </c:ext>
              </c:extLst>
            </c:dLbl>
            <c:dLbl>
              <c:idx val="4"/>
              <c:layout>
                <c:manualLayout>
                  <c:x val="-4.144539512541877E-3"/>
                  <c:y val="0.322023444865767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ED-48E3-9D25-854856E0556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прогноз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377.96</c:v>
                </c:pt>
                <c:pt idx="1">
                  <c:v>396.2</c:v>
                </c:pt>
                <c:pt idx="2">
                  <c:v>334.7</c:v>
                </c:pt>
                <c:pt idx="3">
                  <c:v>340.9</c:v>
                </c:pt>
                <c:pt idx="4">
                  <c:v>352.9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4ED-48E3-9D25-854856E05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41740288"/>
        <c:axId val="141824000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4217749891203008E-2"/>
                  <c:y val="-0.11303205994885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ED-48E3-9D25-854856E05566}"/>
                </c:ext>
              </c:extLst>
            </c:dLbl>
            <c:dLbl>
              <c:idx val="1"/>
              <c:layout>
                <c:manualLayout>
                  <c:x val="-3.8027566286289789E-2"/>
                  <c:y val="-9.805310089334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ED-48E3-9D25-854856E05566}"/>
                </c:ext>
              </c:extLst>
            </c:dLbl>
            <c:dLbl>
              <c:idx val="2"/>
              <c:layout>
                <c:manualLayout>
                  <c:x val="-3.9772170425549487E-2"/>
                  <c:y val="-0.136553381065842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ED-48E3-9D25-854856E05566}"/>
                </c:ext>
              </c:extLst>
            </c:dLbl>
            <c:dLbl>
              <c:idx val="3"/>
              <c:layout>
                <c:manualLayout>
                  <c:x val="-4.260706717632342E-2"/>
                  <c:y val="-7.1345026481263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ED-48E3-9D25-854856E05566}"/>
                </c:ext>
              </c:extLst>
            </c:dLbl>
            <c:dLbl>
              <c:idx val="4"/>
              <c:layout>
                <c:manualLayout>
                  <c:x val="-4.3916370035998922E-2"/>
                  <c:y val="-7.6665257451104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ED-48E3-9D25-854856E05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прогноз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104.82590750343952</c:v>
                </c:pt>
                <c:pt idx="2">
                  <c:v>84.47753659767794</c:v>
                </c:pt>
                <c:pt idx="3">
                  <c:v>101.85240513893039</c:v>
                </c:pt>
                <c:pt idx="4">
                  <c:v>103.52009386916986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C4ED-48E3-9D25-854856E05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825536"/>
        <c:axId val="141827072"/>
      </c:lineChart>
      <c:catAx>
        <c:axId val="14174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1824000"/>
        <c:crosses val="autoZero"/>
        <c:auto val="1"/>
        <c:lblAlgn val="ctr"/>
        <c:lblOffset val="100"/>
        <c:noMultiLvlLbl val="0"/>
      </c:catAx>
      <c:valAx>
        <c:axId val="141824000"/>
        <c:scaling>
          <c:orientation val="minMax"/>
          <c:max val="400"/>
          <c:min val="0"/>
        </c:scaling>
        <c:delete val="0"/>
        <c:axPos val="l"/>
        <c:majorGridlines>
          <c:spPr>
            <a:ln w="6314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41740288"/>
        <c:crosses val="autoZero"/>
        <c:crossBetween val="between"/>
      </c:valAx>
      <c:catAx>
        <c:axId val="141825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827072"/>
        <c:crosses val="autoZero"/>
        <c:auto val="1"/>
        <c:lblAlgn val="ctr"/>
        <c:lblOffset val="100"/>
        <c:noMultiLvlLbl val="0"/>
      </c:catAx>
      <c:valAx>
        <c:axId val="141827072"/>
        <c:scaling>
          <c:orientation val="minMax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41825536"/>
        <c:crosses val="max"/>
        <c:crossBetween val="between"/>
        <c:majorUnit val="20"/>
      </c:valAx>
      <c:spPr>
        <a:noFill/>
        <a:ln w="25377">
          <a:noFill/>
        </a:ln>
      </c:spPr>
    </c:plotArea>
    <c:plotVisOnly val="1"/>
    <c:dispBlanksAs val="gap"/>
    <c:showDLblsOverMax val="0"/>
  </c:chart>
  <c:txPr>
    <a:bodyPr/>
    <a:lstStyle/>
    <a:p>
      <a:pPr>
        <a:defRPr sz="1788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878104005943065"/>
          <c:y val="0"/>
          <c:w val="0.67798799625162598"/>
          <c:h val="0.3785623377766586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Лист1!$C$1</c:f>
              <c:strCache>
                <c:ptCount val="1"/>
                <c:pt idx="0">
                  <c:v>Прочие доходы (соцнайм, доходы от размещения НТО, плата по соглашениям об установлении сервитута)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</c:spPr>
          <c:invertIfNegative val="0"/>
          <c:cat>
            <c:strRef>
              <c:f>Лист1!$B$2:$B$6</c:f>
              <c:strCache>
                <c:ptCount val="5"/>
                <c:pt idx="0">
                  <c:v>2025 год первонач. бюджет</c:v>
                </c:pt>
                <c:pt idx="1">
                  <c:v>2025 год уточненный бюджет</c:v>
                </c:pt>
                <c:pt idx="2">
                  <c:v>2026 год прогноз</c:v>
                </c:pt>
                <c:pt idx="3">
                  <c:v>2027 год прогноз</c:v>
                </c:pt>
                <c:pt idx="4">
                  <c:v>2028 год прогноз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12.6</c:v>
                </c:pt>
                <c:pt idx="1">
                  <c:v>12.91</c:v>
                </c:pt>
                <c:pt idx="2">
                  <c:v>14.73</c:v>
                </c:pt>
                <c:pt idx="3">
                  <c:v>14.7</c:v>
                </c:pt>
                <c:pt idx="4">
                  <c:v>14.7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27-4EA6-8AC4-6DF542C7570D}"/>
            </c:ext>
          </c:extLst>
        </c:ser>
        <c:ser>
          <c:idx val="3"/>
          <c:order val="1"/>
          <c:tx>
            <c:strRef>
              <c:f>Лист1!$D$1</c:f>
              <c:strCache>
                <c:ptCount val="1"/>
                <c:pt idx="0">
                  <c:v>Аренда имущества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2025 год первонач. бюджет</c:v>
                </c:pt>
                <c:pt idx="1">
                  <c:v>2025 год уточненный бюджет</c:v>
                </c:pt>
                <c:pt idx="2">
                  <c:v>2026 год прогноз</c:v>
                </c:pt>
                <c:pt idx="3">
                  <c:v>2027 год прогноз</c:v>
                </c:pt>
                <c:pt idx="4">
                  <c:v>2028 год 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 formatCode="0.0">
                  <c:v>13.78</c:v>
                </c:pt>
                <c:pt idx="1">
                  <c:v>13.78</c:v>
                </c:pt>
                <c:pt idx="2" formatCode="0.0">
                  <c:v>10.608000000000001</c:v>
                </c:pt>
                <c:pt idx="3" formatCode="0.0">
                  <c:v>11.02</c:v>
                </c:pt>
                <c:pt idx="4" formatCode="0.0">
                  <c:v>11.456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27-4EA6-8AC4-6DF542C7570D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2025 год первонач. бюджет</c:v>
                </c:pt>
                <c:pt idx="1">
                  <c:v>2025 год уточненный бюджет</c:v>
                </c:pt>
                <c:pt idx="2">
                  <c:v>2026 год прогноз</c:v>
                </c:pt>
                <c:pt idx="3">
                  <c:v>2027 год прогноз</c:v>
                </c:pt>
                <c:pt idx="4">
                  <c:v>2028 год прогноз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110.9</c:v>
                </c:pt>
                <c:pt idx="1">
                  <c:v>110.9</c:v>
                </c:pt>
                <c:pt idx="2">
                  <c:v>121.5</c:v>
                </c:pt>
                <c:pt idx="3">
                  <c:v>126.48099999999999</c:v>
                </c:pt>
                <c:pt idx="4">
                  <c:v>131.666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27-4EA6-8AC4-6DF542C75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142312960"/>
        <c:axId val="142314496"/>
      </c:barChart>
      <c:lineChart>
        <c:grouping val="standard"/>
        <c:varyColors val="0"/>
        <c:ser>
          <c:idx val="1"/>
          <c:order val="3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Лист1!$B$2:$B$6</c:f>
              <c:strCache>
                <c:ptCount val="5"/>
                <c:pt idx="0">
                  <c:v>2025 год первонач. бюджет</c:v>
                </c:pt>
                <c:pt idx="1">
                  <c:v>2025 год уточненный бюджет</c:v>
                </c:pt>
                <c:pt idx="2">
                  <c:v>2026 год прогноз</c:v>
                </c:pt>
                <c:pt idx="3">
                  <c:v>2027 год прогноз</c:v>
                </c:pt>
                <c:pt idx="4">
                  <c:v>2028 год прогноз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137.28</c:v>
                </c:pt>
                <c:pt idx="1">
                  <c:v>137.59</c:v>
                </c:pt>
                <c:pt idx="2">
                  <c:v>146.83799999999999</c:v>
                </c:pt>
                <c:pt idx="3">
                  <c:v>152.20099999999999</c:v>
                </c:pt>
                <c:pt idx="4">
                  <c:v>157.822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127-4EA6-8AC4-6DF542C75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312960"/>
        <c:axId val="142314496"/>
      </c:lineChart>
      <c:catAx>
        <c:axId val="14231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2314496"/>
        <c:crosses val="autoZero"/>
        <c:auto val="1"/>
        <c:lblAlgn val="ctr"/>
        <c:lblOffset val="100"/>
        <c:noMultiLvlLbl val="0"/>
      </c:catAx>
      <c:valAx>
        <c:axId val="142314496"/>
        <c:scaling>
          <c:orientation val="minMax"/>
          <c:max val="1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one"/>
        <c:crossAx val="1423129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400" b="0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946033897277362E-3"/>
          <c:y val="0.45697580415599204"/>
          <c:w val="0.98142014939417777"/>
          <c:h val="0.299499123888712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Налоговый потенциал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circle"/>
            <c:size val="5"/>
            <c:spPr>
              <a:ln w="28575"/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2025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137.30000000000001</c:v>
                </c:pt>
                <c:pt idx="1">
                  <c:v>137.6</c:v>
                </c:pt>
                <c:pt idx="2">
                  <c:v>146.80000000000001</c:v>
                </c:pt>
                <c:pt idx="3">
                  <c:v>152.19999999999999</c:v>
                </c:pt>
                <c:pt idx="4">
                  <c:v>157.80000000000001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18368"/>
        <c:axId val="142219904"/>
      </c:lineChart>
      <c:catAx>
        <c:axId val="1422183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42219904"/>
        <c:crosses val="autoZero"/>
        <c:auto val="1"/>
        <c:lblAlgn val="ctr"/>
        <c:lblOffset val="100"/>
        <c:noMultiLvlLbl val="0"/>
      </c:catAx>
      <c:valAx>
        <c:axId val="142219904"/>
        <c:scaling>
          <c:orientation val="minMax"/>
        </c:scaling>
        <c:delete val="1"/>
        <c:axPos val="l"/>
        <c:majorGridlines>
          <c:spPr>
            <a:ln w="5498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42218368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155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430118928932962"/>
          <c:y val="0.11125152760804355"/>
          <c:w val="0.7152608157878062"/>
          <c:h val="0.4196250921614770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Лист1!$C$1</c:f>
              <c:strCache>
                <c:ptCount val="1"/>
                <c:pt idx="0">
                  <c:v>Плата за увеличение площади земельных участков</c:v>
                </c:pt>
              </c:strCache>
            </c:strRef>
          </c:tx>
          <c:spPr>
            <a:solidFill>
              <a:srgbClr val="339966"/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2025 год первонач бюджет</c:v>
                </c:pt>
                <c:pt idx="1">
                  <c:v>2025 год уточ. бюджет</c:v>
                </c:pt>
                <c:pt idx="2">
                  <c:v>2026 год прогноз бюджета
</c:v>
                </c:pt>
                <c:pt idx="3">
                  <c:v>2027 год прогноз бюджета</c:v>
                </c:pt>
                <c:pt idx="4">
                  <c:v>2028 год прогноз бюджета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30.652000000000001</c:v>
                </c:pt>
                <c:pt idx="1">
                  <c:v>30.652000000000001</c:v>
                </c:pt>
                <c:pt idx="2">
                  <c:v>32.68</c:v>
                </c:pt>
                <c:pt idx="3">
                  <c:v>34.020000000000003</c:v>
                </c:pt>
                <c:pt idx="4">
                  <c:v>35.415999999999997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96-4A1E-9577-21CDD23F975A}"/>
            </c:ext>
          </c:extLst>
        </c:ser>
        <c:ser>
          <c:idx val="0"/>
          <c:order val="1"/>
          <c:tx>
            <c:strRef>
              <c:f>Лист1!$D$1</c:f>
              <c:strCache>
                <c:ptCount val="1"/>
                <c:pt idx="0">
                  <c:v>Продажа имущества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2025 год первонач бюджет</c:v>
                </c:pt>
                <c:pt idx="1">
                  <c:v>2025 год уточ. бюджет</c:v>
                </c:pt>
                <c:pt idx="2">
                  <c:v>2026 год прогноз бюджета
</c:v>
                </c:pt>
                <c:pt idx="3">
                  <c:v>2027 год прогноз бюджета</c:v>
                </c:pt>
                <c:pt idx="4">
                  <c:v>2028 год прогноз бюджета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37.04</c:v>
                </c:pt>
                <c:pt idx="1">
                  <c:v>41.167999999999999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96-4A1E-9577-21CDD23F975A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Продажа земли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2025 год первонач бюджет</c:v>
                </c:pt>
                <c:pt idx="1">
                  <c:v>2025 год уточ. бюджет</c:v>
                </c:pt>
                <c:pt idx="2">
                  <c:v>2026 год прогноз бюджета
</c:v>
                </c:pt>
                <c:pt idx="3">
                  <c:v>2027 год прогноз бюджета</c:v>
                </c:pt>
                <c:pt idx="4">
                  <c:v>2028 год прогноз бюджета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94.659000000000006</c:v>
                </c:pt>
                <c:pt idx="1">
                  <c:v>97.04</c:v>
                </c:pt>
                <c:pt idx="2">
                  <c:v>121.494</c:v>
                </c:pt>
                <c:pt idx="3">
                  <c:v>126.476</c:v>
                </c:pt>
                <c:pt idx="4">
                  <c:v>131.66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96-4A1E-9577-21CDD23F9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142395264"/>
        <c:axId val="142396800"/>
      </c:barChart>
      <c:lineChart>
        <c:grouping val="standard"/>
        <c:varyColors val="0"/>
        <c:ser>
          <c:idx val="1"/>
          <c:order val="3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Лист1!$B$2:$B$6</c:f>
              <c:strCache>
                <c:ptCount val="5"/>
                <c:pt idx="0">
                  <c:v>2025 год первонач бюджет</c:v>
                </c:pt>
                <c:pt idx="1">
                  <c:v>2025 год уточ. бюджет</c:v>
                </c:pt>
                <c:pt idx="2">
                  <c:v>2026 год прогноз бюджета
</c:v>
                </c:pt>
                <c:pt idx="3">
                  <c:v>2027 год прогноз бюджета</c:v>
                </c:pt>
                <c:pt idx="4">
                  <c:v>2028 год прогноз бюджета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162.351</c:v>
                </c:pt>
                <c:pt idx="1">
                  <c:v>168.86</c:v>
                </c:pt>
                <c:pt idx="2">
                  <c:v>154.17400000000001</c:v>
                </c:pt>
                <c:pt idx="3">
                  <c:v>160.49600000000001</c:v>
                </c:pt>
                <c:pt idx="4">
                  <c:v>167.07599999999999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296-4A1E-9577-21CDD23F9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395264"/>
        <c:axId val="142396800"/>
      </c:lineChart>
      <c:catAx>
        <c:axId val="14239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2396800"/>
        <c:crosses val="autoZero"/>
        <c:auto val="1"/>
        <c:lblAlgn val="ctr"/>
        <c:lblOffset val="100"/>
        <c:noMultiLvlLbl val="0"/>
      </c:catAx>
      <c:valAx>
        <c:axId val="142396800"/>
        <c:scaling>
          <c:orientation val="minMax"/>
          <c:max val="2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one"/>
        <c:crossAx val="1423952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 b="0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442108377731565E-2"/>
          <c:y val="0.11767032073003461"/>
          <c:w val="0.82061937502188709"/>
          <c:h val="0.61598228282552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Инвестиции, млн. руб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3192892926894955E-3"/>
                  <c:y val="0.2441862949731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6-4460-98BB-92A2BD7196C1}"/>
                </c:ext>
              </c:extLst>
            </c:dLbl>
            <c:dLbl>
              <c:idx val="1"/>
              <c:layout>
                <c:manualLayout>
                  <c:x val="0"/>
                  <c:y val="0.49849878959862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6-4460-98BB-92A2BD7196C1}"/>
                </c:ext>
              </c:extLst>
            </c:dLbl>
            <c:dLbl>
              <c:idx val="2"/>
              <c:layout>
                <c:manualLayout>
                  <c:x val="-2.6596446463447478E-3"/>
                  <c:y val="0.398225960699088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6-4460-98BB-92A2BD7196C1}"/>
                </c:ext>
              </c:extLst>
            </c:dLbl>
            <c:dLbl>
              <c:idx val="3"/>
              <c:layout>
                <c:manualLayout>
                  <c:x val="5.3192892926894955E-3"/>
                  <c:y val="0.235782539471592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36-4460-98BB-92A2BD7196C1}"/>
                </c:ext>
              </c:extLst>
            </c:dLbl>
            <c:dLbl>
              <c:idx val="4"/>
              <c:layout>
                <c:manualLayout>
                  <c:x val="2.6596446463447478E-3"/>
                  <c:y val="0.262665697303241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36-4460-98BB-92A2BD7196C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</c:v>
                  </c:pt>
                  <c:pt idx="1">
                    <c:v>2025</c:v>
                  </c:pt>
                  <c:pt idx="2">
                    <c:v>2026</c:v>
                  </c:pt>
                  <c:pt idx="3">
                    <c:v>2027</c:v>
                  </c:pt>
                  <c:pt idx="4">
                    <c:v>2028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6302</c:v>
                </c:pt>
                <c:pt idx="1">
                  <c:v>12082</c:v>
                </c:pt>
                <c:pt idx="2">
                  <c:v>9803</c:v>
                </c:pt>
                <c:pt idx="3">
                  <c:v>6111</c:v>
                </c:pt>
                <c:pt idx="4">
                  <c:v>6722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38928896"/>
        <c:axId val="138930432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chemeClr val="accent2">
                  <a:lumMod val="75000"/>
                </a:schemeClr>
              </a:solidFill>
              <a:ln w="2857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3717532043264477E-2"/>
                  <c:y val="-0.121440966385388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3.5921498202291659E-2"/>
                  <c:y val="-0.135530590956114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4.5266733039111016E-2"/>
                  <c:y val="-0.262701136396209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4.8135497728793268E-2"/>
                  <c:y val="-0.144162232935067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4.6176300556134753E-2"/>
                  <c:y val="-0.150096285296818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</c:v>
                  </c:pt>
                  <c:pt idx="1">
                    <c:v>2025</c:v>
                  </c:pt>
                  <c:pt idx="2">
                    <c:v>2026</c:v>
                  </c:pt>
                  <c:pt idx="3">
                    <c:v>2027</c:v>
                  </c:pt>
                  <c:pt idx="4">
                    <c:v>2028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191.71691526499524</c:v>
                </c:pt>
                <c:pt idx="2">
                  <c:v>81.137228935606686</c:v>
                </c:pt>
                <c:pt idx="3">
                  <c:v>62.338059777619094</c:v>
                </c:pt>
                <c:pt idx="4">
                  <c:v>109.99836360661104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280384"/>
        <c:axId val="139281920"/>
      </c:lineChart>
      <c:catAx>
        <c:axId val="138928896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crossAx val="138930432"/>
        <c:crossesAt val="0"/>
        <c:auto val="1"/>
        <c:lblAlgn val="ctr"/>
        <c:lblOffset val="100"/>
        <c:noMultiLvlLbl val="1"/>
      </c:catAx>
      <c:valAx>
        <c:axId val="138930432"/>
        <c:scaling>
          <c:orientation val="minMax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8928896"/>
        <c:crosses val="autoZero"/>
        <c:crossBetween val="between"/>
        <c:majorUnit val="2000"/>
      </c:valAx>
      <c:catAx>
        <c:axId val="139280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9281920"/>
        <c:crosses val="autoZero"/>
        <c:auto val="1"/>
        <c:lblAlgn val="ctr"/>
        <c:lblOffset val="100"/>
        <c:noMultiLvlLbl val="0"/>
      </c:catAx>
      <c:valAx>
        <c:axId val="139281920"/>
        <c:scaling>
          <c:orientation val="minMax"/>
          <c:max val="200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39280384"/>
        <c:crosses val="max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946033897277362E-3"/>
          <c:y val="0.45697580415599204"/>
          <c:w val="0.98142014939417777"/>
          <c:h val="0.299499123888712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Налоговый потенциал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circle"/>
            <c:size val="5"/>
            <c:spPr>
              <a:ln w="28575"/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Lbls>
            <c:dLbl>
              <c:idx val="0"/>
              <c:layout>
                <c:manualLayout>
                  <c:x val="-4.6792431893062703E-2"/>
                  <c:y val="-0.315679619546841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F-4600-8C8F-16FDE690F100}"/>
                </c:ext>
              </c:extLst>
            </c:dLbl>
            <c:dLbl>
              <c:idx val="1"/>
              <c:layout>
                <c:manualLayout>
                  <c:x val="-4.4957434563923031E-2"/>
                  <c:y val="-0.304073751181148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AF-4928-8790-58C3440B7835}"/>
                </c:ext>
              </c:extLst>
            </c:dLbl>
            <c:dLbl>
              <c:idx val="2"/>
              <c:layout>
                <c:manualLayout>
                  <c:x val="-5.2297423880481857E-2"/>
                  <c:y val="-0.35049722464391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AF-4928-8790-58C3440B7835}"/>
                </c:ext>
              </c:extLst>
            </c:dLbl>
            <c:dLbl>
              <c:idx val="3"/>
              <c:layout>
                <c:manualLayout>
                  <c:x val="-5.0462426551342143E-2"/>
                  <c:y val="-0.327285487912533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AF-4928-8790-58C3440B7835}"/>
                </c:ext>
              </c:extLst>
            </c:dLbl>
            <c:dLbl>
              <c:idx val="4"/>
              <c:layout>
                <c:manualLayout>
                  <c:x val="-4.862742922220243E-2"/>
                  <c:y val="-0.304073751181148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AF-4928-8790-58C3440B783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2025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162.35</c:v>
                </c:pt>
                <c:pt idx="1">
                  <c:v>168.86</c:v>
                </c:pt>
                <c:pt idx="2">
                  <c:v>154.19999999999999</c:v>
                </c:pt>
                <c:pt idx="3">
                  <c:v>160.49700000000001</c:v>
                </c:pt>
                <c:pt idx="4">
                  <c:v>167.0078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015872"/>
        <c:axId val="142017664"/>
      </c:lineChart>
      <c:catAx>
        <c:axId val="1420158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42017664"/>
        <c:crosses val="autoZero"/>
        <c:auto val="1"/>
        <c:lblAlgn val="ctr"/>
        <c:lblOffset val="100"/>
        <c:noMultiLvlLbl val="0"/>
      </c:catAx>
      <c:valAx>
        <c:axId val="142017664"/>
        <c:scaling>
          <c:orientation val="minMax"/>
        </c:scaling>
        <c:delete val="1"/>
        <c:axPos val="l"/>
        <c:majorGridlines>
          <c:spPr>
            <a:ln w="5498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42015872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155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9185305941063E-2"/>
          <c:y val="0.32648324360356351"/>
          <c:w val="0.81643196107461979"/>
          <c:h val="0.42920606419106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 на выравнивание в виде доп. норматива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2025 год                                уточн. план</c:v>
                </c:pt>
                <c:pt idx="1">
                  <c:v>2026 год                            прогноз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904.8</c:v>
                </c:pt>
                <c:pt idx="1">
                  <c:v>1117.1199999999999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42164736"/>
        <c:axId val="142166272"/>
      </c:barChart>
      <c:catAx>
        <c:axId val="142164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PermianSansTypeface" pitchFamily="50" charset="0"/>
              </a:defRPr>
            </a:pPr>
            <a:endParaRPr lang="ru-RU"/>
          </a:p>
        </c:txPr>
        <c:crossAx val="142166272"/>
        <c:crosses val="autoZero"/>
        <c:auto val="1"/>
        <c:lblAlgn val="ctr"/>
        <c:lblOffset val="100"/>
        <c:noMultiLvlLbl val="0"/>
      </c:catAx>
      <c:valAx>
        <c:axId val="1421662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crossAx val="142164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4283299588027635E-2"/>
          <c:y val="2.6069550830688484E-2"/>
          <c:w val="0.85291944032764122"/>
          <c:h val="0.18990795317036846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>
              <a:latin typeface="PermianSlabSerifTypeface" pitchFamily="50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22650038775736E-2"/>
          <c:y val="0.3894443881889692"/>
          <c:w val="0.87850115419274399"/>
          <c:h val="0.29623689252129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 к росту доходов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2025 год                                уточн. план</c:v>
                </c:pt>
                <c:pt idx="1">
                  <c:v>2026 год                 прогноз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30.0183</c:v>
                </c:pt>
                <c:pt idx="1">
                  <c:v>40.35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42193024"/>
        <c:axId val="142194560"/>
      </c:barChart>
      <c:catAx>
        <c:axId val="142193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PermianSansTypeface" pitchFamily="50" charset="0"/>
              </a:defRPr>
            </a:pPr>
            <a:endParaRPr lang="ru-RU"/>
          </a:p>
        </c:txPr>
        <c:crossAx val="142194560"/>
        <c:crosses val="autoZero"/>
        <c:auto val="1"/>
        <c:lblAlgn val="ctr"/>
        <c:lblOffset val="100"/>
        <c:noMultiLvlLbl val="0"/>
      </c:catAx>
      <c:valAx>
        <c:axId val="1421945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crossAx val="142193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5829233259796529E-2"/>
          <c:y val="2.0362668036884791E-2"/>
          <c:w val="0.92615040127816484"/>
          <c:h val="0.17191353738473505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>
              <a:latin typeface="PermianSlabSerifTypeface" pitchFamily="50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12207044745707E-2"/>
          <c:y val="0.25036734087270096"/>
          <c:w val="0.92730008318858881"/>
          <c:h val="0.45551249659999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 к увеличению численности самозанятых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016900561184263E-3"/>
                  <c:y val="1.7806217875199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41-4A5D-8426-EE18F6A3FCC2}"/>
                </c:ext>
              </c:extLst>
            </c:dLbl>
            <c:dLbl>
              <c:idx val="1"/>
              <c:layout>
                <c:manualLayout>
                  <c:x val="7.6593793101580286E-3"/>
                  <c:y val="1.8400342664539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E7-40AC-84FD-674D69300E9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2025 год                                уточн. план</c:v>
                </c:pt>
                <c:pt idx="1">
                  <c:v>2026 год                         прогноз</c:v>
                </c:pt>
              </c:strCache>
            </c:strRef>
          </c:cat>
          <c:val>
            <c:numRef>
              <c:f>Лист1!$B$2:$C$2</c:f>
              <c:numCache>
                <c:formatCode>#,##0.000</c:formatCode>
                <c:ptCount val="2"/>
                <c:pt idx="0">
                  <c:v>46.665999999999997</c:v>
                </c:pt>
                <c:pt idx="1">
                  <c:v>63.465000000000003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42796288"/>
        <c:axId val="142797824"/>
      </c:barChart>
      <c:catAx>
        <c:axId val="142796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PermianSansTypeface" pitchFamily="50" charset="0"/>
              </a:defRPr>
            </a:pPr>
            <a:endParaRPr lang="ru-RU"/>
          </a:p>
        </c:txPr>
        <c:crossAx val="142797824"/>
        <c:crosses val="autoZero"/>
        <c:auto val="1"/>
        <c:lblAlgn val="ctr"/>
        <c:lblOffset val="100"/>
        <c:noMultiLvlLbl val="0"/>
      </c:catAx>
      <c:valAx>
        <c:axId val="1427978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00" sourceLinked="1"/>
        <c:majorTickMark val="none"/>
        <c:minorTickMark val="none"/>
        <c:tickLblPos val="none"/>
        <c:crossAx val="142796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546492124181325E-2"/>
          <c:y val="2.8343783386658515E-2"/>
          <c:w val="0.94894573117606817"/>
          <c:h val="0.25060183614353776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>
              <a:latin typeface="PermianSlabSerifTypeface" pitchFamily="50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132384197748516E-2"/>
          <c:y val="0.12640819760659833"/>
          <c:w val="0.86657095022228858"/>
          <c:h val="0.63620642108638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ln>
              <a:solidFill>
                <a:srgbClr val="1C2D38">
                  <a:lumMod val="75000"/>
                  <a:lumOff val="25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4.2987638628082794E-3"/>
                  <c:y val="0.325792484754546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3A-46D3-8688-EFA112FEC509}"/>
                </c:ext>
              </c:extLst>
            </c:dLbl>
            <c:numFmt formatCode="#,##0.0" sourceLinked="0"/>
            <c:spPr>
              <a:noFill/>
              <a:ln w="24077">
                <a:noFill/>
              </a:ln>
            </c:spPr>
            <c:txPr>
              <a:bodyPr/>
              <a:lstStyle/>
              <a:p>
                <a:pPr>
                  <a:defRPr sz="1600" b="0">
                    <a:latin typeface="PermianSansTypeface" pitchFamily="50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первонач. бюджет</c:v>
                  </c:pt>
                  <c:pt idx="1">
                    <c:v>уточненный бюджет</c:v>
                  </c:pt>
                  <c:pt idx="2">
                    <c:v>прогноз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9126.5</c:v>
                </c:pt>
                <c:pt idx="1">
                  <c:v>10107.1</c:v>
                </c:pt>
                <c:pt idx="2">
                  <c:v>9486</c:v>
                </c:pt>
                <c:pt idx="3">
                  <c:v>9073</c:v>
                </c:pt>
                <c:pt idx="4">
                  <c:v>8885.5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76-47E2-8910-ABACB6CBE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42955648"/>
        <c:axId val="142957184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 w="6350">
                <a:solidFill>
                  <a:srgbClr val="C00000"/>
                </a:solidFill>
              </a:ln>
            </c:spPr>
          </c:marker>
          <c:dPt>
            <c:idx val="3"/>
            <c:marker>
              <c:spPr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C00000"/>
                  </a:solidFill>
                </a:ln>
                <a:scene3d>
                  <a:camera prst="orthographicFront"/>
                  <a:lightRig rig="flat" dir="t">
                    <a:rot lat="0" lon="0" rev="20040000"/>
                  </a:lightRig>
                </a:scene3d>
                <a:sp3d prstMaterial="dkEdge">
                  <a:bevelT w="25400" h="38100" prst="convex"/>
                  <a:contourClr>
                    <a:srgbClr val="000000"/>
                  </a:contourClr>
                </a:sp3d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F76-47E2-8910-ABACB6CBE8A2}"/>
              </c:ext>
            </c:extLst>
          </c:dPt>
          <c:dLbls>
            <c:dLbl>
              <c:idx val="0"/>
              <c:layout>
                <c:manualLayout>
                  <c:x val="-5.0034968792174277E-2"/>
                  <c:y val="-5.316055136024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76-47E2-8910-ABACB6CBE8A2}"/>
                </c:ext>
              </c:extLst>
            </c:dLbl>
            <c:dLbl>
              <c:idx val="1"/>
              <c:layout>
                <c:manualLayout>
                  <c:x val="-4.4348669819928931E-2"/>
                  <c:y val="-3.6045447971900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76-47E2-8910-ABACB6CBE8A2}"/>
                </c:ext>
              </c:extLst>
            </c:dLbl>
            <c:dLbl>
              <c:idx val="2"/>
              <c:layout>
                <c:manualLayout>
                  <c:x val="-3.7937724587978387E-2"/>
                  <c:y val="-8.4952936637133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76-47E2-8910-ABACB6CBE8A2}"/>
                </c:ext>
              </c:extLst>
            </c:dLbl>
            <c:dLbl>
              <c:idx val="3"/>
              <c:layout>
                <c:manualLayout>
                  <c:x val="-3.8251100515243296E-2"/>
                  <c:y val="-5.2446047756788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76-47E2-8910-ABACB6CBE8A2}"/>
                </c:ext>
              </c:extLst>
            </c:dLbl>
            <c:dLbl>
              <c:idx val="4"/>
              <c:layout>
                <c:manualLayout>
                  <c:x val="-3.6971415744334421E-2"/>
                  <c:y val="-4.8619813627951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76-47E2-8910-ABACB6CBE8A2}"/>
                </c:ext>
              </c:extLst>
            </c:dLbl>
            <c:spPr>
              <a:noFill/>
              <a:ln w="24077">
                <a:noFill/>
              </a:ln>
            </c:spPr>
            <c:txPr>
              <a:bodyPr/>
              <a:lstStyle/>
              <a:p>
                <a:pPr>
                  <a:defRPr sz="1600">
                    <a:latin typeface="PermianSansTypeface" pitchFamily="50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первонач. бюджет</c:v>
                  </c:pt>
                  <c:pt idx="1">
                    <c:v>уточненный бюджет</c:v>
                  </c:pt>
                  <c:pt idx="2">
                    <c:v>прогноз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110.7445351449077</c:v>
                </c:pt>
                <c:pt idx="2">
                  <c:v>93.854814932077446</c:v>
                </c:pt>
                <c:pt idx="3">
                  <c:v>95.646215475437486</c:v>
                </c:pt>
                <c:pt idx="4">
                  <c:v>97.933428854844038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F76-47E2-8910-ABACB6CBE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976896"/>
        <c:axId val="142975360"/>
      </c:lineChart>
      <c:catAx>
        <c:axId val="14295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142957184"/>
        <c:crosses val="autoZero"/>
        <c:auto val="1"/>
        <c:lblAlgn val="ctr"/>
        <c:lblOffset val="100"/>
        <c:noMultiLvlLbl val="0"/>
      </c:catAx>
      <c:valAx>
        <c:axId val="142957184"/>
        <c:scaling>
          <c:orientation val="minMax"/>
          <c:max val="11000"/>
          <c:min val="0"/>
        </c:scaling>
        <c:delete val="0"/>
        <c:axPos val="l"/>
        <c:majorGridlines>
          <c:spPr>
            <a:ln w="602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latin typeface="+mn-lt"/>
              </a:defRPr>
            </a:pPr>
            <a:endParaRPr lang="ru-RU"/>
          </a:p>
        </c:txPr>
        <c:crossAx val="142955648"/>
        <c:crosses val="autoZero"/>
        <c:crossBetween val="between"/>
        <c:majorUnit val="1000"/>
      </c:valAx>
      <c:valAx>
        <c:axId val="142975360"/>
        <c:scaling>
          <c:orientation val="minMax"/>
          <c:max val="125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  <c:crossAx val="142976896"/>
        <c:crosses val="max"/>
        <c:crossBetween val="between"/>
      </c:valAx>
      <c:catAx>
        <c:axId val="142976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9753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710" b="0" i="0" u="none" strike="noStrike" baseline="0">
          <a:solidFill>
            <a:srgbClr val="000000"/>
          </a:solidFill>
          <a:latin typeface="+mn-lt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456499368922578E-3"/>
          <c:y val="7.3785087859448123E-2"/>
          <c:w val="0.82932952804879612"/>
          <c:h val="0.83016357631091997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38B-4FDE-BE90-D98604C17551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38B-4FDE-BE90-D98604C17551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38B-4FDE-BE90-D98604C17551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38B-4FDE-BE90-D98604C17551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38B-4FDE-BE90-D98604C17551}"/>
              </c:ext>
            </c:extLst>
          </c:dPt>
          <c:dLbls>
            <c:dLbl>
              <c:idx val="0"/>
              <c:layout>
                <c:manualLayout>
                  <c:x val="-7.8692182350109247E-2"/>
                  <c:y val="-9.70232302839865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3 979,1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38B-4FDE-BE90-D98604C17551}"/>
                </c:ext>
              </c:extLst>
            </c:dLbl>
            <c:dLbl>
              <c:idx val="1"/>
              <c:layout>
                <c:manualLayout>
                  <c:x val="-7.485800188867904E-2"/>
                  <c:y val="0.110189843446398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4 120,3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38B-4FDE-BE90-D98604C17551}"/>
                </c:ext>
              </c:extLst>
            </c:dLbl>
            <c:dLbl>
              <c:idx val="2"/>
              <c:layout>
                <c:manualLayout>
                  <c:x val="6.5467957264007698E-2"/>
                  <c:y val="-0.22071623854890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8B-4FDE-BE90-D98604C17551}"/>
                </c:ext>
              </c:extLst>
            </c:dLbl>
            <c:dLbl>
              <c:idx val="3"/>
              <c:layout>
                <c:manualLayout>
                  <c:x val="-6.2459610969151577E-2"/>
                  <c:y val="0.19670462500519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8B-4FDE-BE90-D98604C17551}"/>
                </c:ext>
              </c:extLst>
            </c:dLbl>
            <c:dLbl>
              <c:idx val="4"/>
              <c:layout>
                <c:manualLayout>
                  <c:x val="4.2311270969892234E-3"/>
                  <c:y val="-0.1084221481128676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1 386,6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38B-4FDE-BE90-D98604C175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текущие расходы местный бюджет</c:v>
                </c:pt>
                <c:pt idx="1">
                  <c:v>текущие расходы краевой и федеральный бюджеты</c:v>
                </c:pt>
                <c:pt idx="2">
                  <c:v>бюджет развития</c:v>
                </c:pt>
                <c:pt idx="3">
                  <c:v>бюджет развития краевой и федеральный бюджеты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3979.1</c:v>
                </c:pt>
                <c:pt idx="1">
                  <c:v>4120.3</c:v>
                </c:pt>
                <c:pt idx="2">
                  <c:v>654.70000000000005</c:v>
                </c:pt>
                <c:pt idx="3">
                  <c:v>731.9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38B-4FDE-BE90-D98604C17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8320441247268826"/>
          <c:y val="0.12103051564810519"/>
          <c:w val="0.30806681202088659"/>
          <c:h val="0.7579389687037896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717647672152941E-3"/>
          <c:y val="0.29347434489648871"/>
          <c:w val="0.98327239619878759"/>
          <c:h val="0.549430014479842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02485555960941E-2"/>
                  <c:y val="-5.7182763873868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91-4680-9255-BB6A97C2F3E8}"/>
                </c:ext>
              </c:extLst>
            </c:dLbl>
            <c:dLbl>
              <c:idx val="1"/>
              <c:layout>
                <c:manualLayout>
                  <c:x val="2.4721142325791284E-2"/>
                  <c:y val="-5.4821141355271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91-4680-9255-BB6A97C2F3E8}"/>
                </c:ext>
              </c:extLst>
            </c:dLbl>
            <c:dLbl>
              <c:idx val="2"/>
              <c:layout>
                <c:manualLayout>
                  <c:x val="4.5222895461757258E-3"/>
                  <c:y val="-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33-48C1-8965-8E2469FF4955}"/>
                </c:ext>
              </c:extLst>
            </c:dLbl>
            <c:dLbl>
              <c:idx val="3"/>
              <c:layout>
                <c:manualLayout>
                  <c:x val="1.4763479754503093E-2"/>
                  <c:y val="-8.0756696549386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CA-4FE2-9847-6F7CCD0B36E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Текущие расходы</c:v>
                </c:pt>
                <c:pt idx="1">
                  <c:v>Бюджет развития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7666.4</c:v>
                </c:pt>
                <c:pt idx="1">
                  <c:v>2440.6999999999998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91-4680-9255-BB6A97C2F3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747432833545367E-2"/>
                  <c:y val="-5.205290119430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91-4680-9255-BB6A97C2F3E8}"/>
                </c:ext>
              </c:extLst>
            </c:dLbl>
            <c:dLbl>
              <c:idx val="1"/>
              <c:layout>
                <c:manualLayout>
                  <c:x val="3.4881139625807883E-2"/>
                  <c:y val="-6.8399408478894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91-4680-9255-BB6A97C2F3E8}"/>
                </c:ext>
              </c:extLst>
            </c:dLbl>
            <c:dLbl>
              <c:idx val="2"/>
              <c:layout>
                <c:manualLayout>
                  <c:x val="2.2611447730878906E-2"/>
                  <c:y val="-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3-48C1-8965-8E2469FF4955}"/>
                </c:ext>
              </c:extLst>
            </c:dLbl>
            <c:dLbl>
              <c:idx val="3"/>
              <c:layout>
                <c:manualLayout>
                  <c:x val="1.5260788151272891E-2"/>
                  <c:y val="-1.2920572927794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33-48C1-8965-8E2469FF49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Текущие расходы</c:v>
                </c:pt>
                <c:pt idx="1">
                  <c:v>Бюджет развития 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8099.4</c:v>
                </c:pt>
                <c:pt idx="1">
                  <c:v>1386.6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91-4680-9255-BB6A97C2F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652480"/>
        <c:axId val="139654272"/>
        <c:axId val="0"/>
      </c:bar3DChart>
      <c:catAx>
        <c:axId val="139652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9654272"/>
        <c:crosses val="autoZero"/>
        <c:auto val="1"/>
        <c:lblAlgn val="ctr"/>
        <c:lblOffset val="100"/>
        <c:noMultiLvlLbl val="0"/>
      </c:catAx>
      <c:valAx>
        <c:axId val="1396542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396524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38011519027571E-2"/>
          <c:y val="0.16043791422731846"/>
          <c:w val="0.90939169654552721"/>
          <c:h val="0.64204175484091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2.7916158843498992E-3"/>
                  <c:y val="0.36337104802987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ED-48E3-9D25-854856E05566}"/>
                </c:ext>
              </c:extLst>
            </c:dLbl>
            <c:dLbl>
              <c:idx val="1"/>
              <c:layout>
                <c:manualLayout>
                  <c:x val="3.0934489423436544E-3"/>
                  <c:y val="0.3959958623701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ED-48E3-9D25-854856E05566}"/>
                </c:ext>
              </c:extLst>
            </c:dLbl>
            <c:dLbl>
              <c:idx val="2"/>
              <c:layout>
                <c:manualLayout>
                  <c:x val="-2.7487882207156505E-3"/>
                  <c:y val="0.176389999301410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ED-48E3-9D25-854856E05566}"/>
                </c:ext>
              </c:extLst>
            </c:dLbl>
            <c:dLbl>
              <c:idx val="3"/>
              <c:layout>
                <c:manualLayout>
                  <c:x val="-2.2660139489020651E-7"/>
                  <c:y val="9.6281174562023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ED-48E3-9D25-854856E05566}"/>
                </c:ext>
              </c:extLst>
            </c:dLbl>
            <c:dLbl>
              <c:idx val="4"/>
              <c:layout>
                <c:manualLayout>
                  <c:x val="-1.2667017974361489E-3"/>
                  <c:y val="8.98112736102039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ED-48E3-9D25-854856E0556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1073.9000000000001</c:v>
                </c:pt>
                <c:pt idx="1">
                  <c:v>1290.3</c:v>
                </c:pt>
                <c:pt idx="2">
                  <c:v>459.5</c:v>
                </c:pt>
                <c:pt idx="3">
                  <c:v>165.7</c:v>
                </c:pt>
                <c:pt idx="4">
                  <c:v>152.6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4ED-48E3-9D25-854856E05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336276480"/>
        <c:axId val="336323712"/>
      </c:barChart>
      <c:catAx>
        <c:axId val="33627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36323712"/>
        <c:crosses val="autoZero"/>
        <c:auto val="1"/>
        <c:lblAlgn val="ctr"/>
        <c:lblOffset val="100"/>
        <c:noMultiLvlLbl val="0"/>
      </c:catAx>
      <c:valAx>
        <c:axId val="336323712"/>
        <c:scaling>
          <c:orientation val="minMax"/>
          <c:max val="1300"/>
          <c:min val="0"/>
        </c:scaling>
        <c:delete val="0"/>
        <c:axPos val="l"/>
        <c:majorGridlines>
          <c:spPr>
            <a:ln w="6314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336276480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txPr>
    <a:bodyPr/>
    <a:lstStyle/>
    <a:p>
      <a:pPr>
        <a:defRPr sz="1788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648253937758"/>
          <c:y val="0.24621859559301423"/>
          <c:w val="0.71970521222018424"/>
          <c:h val="0.69713833268506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64A-4C9A-9834-C2B06E81065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64A-4C9A-9834-C2B06E81065A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64A-4C9A-9834-C2B06E81065A}"/>
              </c:ext>
            </c:extLst>
          </c:dPt>
          <c:dPt>
            <c:idx val="3"/>
            <c:bubble3D val="0"/>
            <c:spPr>
              <a:solidFill>
                <a:srgbClr val="E2EBF0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64A-4C9A-9834-C2B06E81065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64A-4C9A-9834-C2B06E81065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64A-4C9A-9834-C2B06E81065A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A64A-4C9A-9834-C2B06E81065A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64A-4C9A-9834-C2B06E81065A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A64A-4C9A-9834-C2B06E81065A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A64A-4C9A-9834-C2B06E81065A}"/>
              </c:ext>
            </c:extLst>
          </c:dPt>
          <c:dLbls>
            <c:dLbl>
              <c:idx val="0"/>
              <c:layout>
                <c:manualLayout>
                  <c:x val="0.19289579462117368"/>
                  <c:y val="-0.1223436922319519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+mn-lt"/>
                      </a:rPr>
                      <a:t>общегосударст - венные вопросы
12%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64A-4C9A-9834-C2B06E81065A}"/>
                </c:ext>
              </c:extLst>
            </c:dLbl>
            <c:dLbl>
              <c:idx val="1"/>
              <c:layout>
                <c:manualLayout>
                  <c:x val="0.11046880863109812"/>
                  <c:y val="-3.73104726873390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4A-4C9A-9834-C2B06E81065A}"/>
                </c:ext>
              </c:extLst>
            </c:dLbl>
            <c:dLbl>
              <c:idx val="2"/>
              <c:layout>
                <c:manualLayout>
                  <c:x val="0.11149390161532896"/>
                  <c:y val="2.37982465746464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4A-4C9A-9834-C2B06E81065A}"/>
                </c:ext>
              </c:extLst>
            </c:dLbl>
            <c:dLbl>
              <c:idx val="3"/>
              <c:layout>
                <c:manualLayout>
                  <c:x val="-0.27709679065564763"/>
                  <c:y val="-3.35717462677691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4A-4C9A-9834-C2B06E81065A}"/>
                </c:ext>
              </c:extLst>
            </c:dLbl>
            <c:dLbl>
              <c:idx val="4"/>
              <c:layout>
                <c:manualLayout>
                  <c:x val="-7.9799112034365891E-2"/>
                  <c:y val="2.8102997621002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4A-4C9A-9834-C2B06E81065A}"/>
                </c:ext>
              </c:extLst>
            </c:dLbl>
            <c:dLbl>
              <c:idx val="5"/>
              <c:layout>
                <c:manualLayout>
                  <c:x val="-9.2033585393895917E-2"/>
                  <c:y val="-3.03287966039292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4A-4C9A-9834-C2B06E81065A}"/>
                </c:ext>
              </c:extLst>
            </c:dLbl>
            <c:dLbl>
              <c:idx val="6"/>
              <c:layout>
                <c:manualLayout>
                  <c:x val="-0.19470690830058748"/>
                  <c:y val="-0.1187171699461516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64A-4C9A-9834-C2B06E81065A}"/>
                </c:ext>
              </c:extLst>
            </c:dLbl>
            <c:dLbl>
              <c:idx val="7"/>
              <c:layout>
                <c:manualLayout>
                  <c:x val="-6.3758334058795427E-2"/>
                  <c:y val="-0.184958795293277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4A-4C9A-9834-C2B06E81065A}"/>
                </c:ext>
              </c:extLst>
            </c:dLbl>
            <c:dLbl>
              <c:idx val="8"/>
              <c:layout>
                <c:manualLayout>
                  <c:x val="4.6152238976227854E-2"/>
                  <c:y val="-0.143849741151029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64A-4C9A-9834-C2B06E81065A}"/>
                </c:ext>
              </c:extLst>
            </c:dLbl>
            <c:dLbl>
              <c:idx val="9"/>
              <c:layout>
                <c:manualLayout>
                  <c:x val="0.19597419556257337"/>
                  <c:y val="-0.158295397879130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4A-4C9A-9834-C2B06E8106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+mn-lt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 - 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содержание и ремонт дорог</c:v>
                </c:pt>
                <c:pt idx="6">
                  <c:v>национальная безопасность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прочие расходы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0.0">
                  <c:v>1113.7</c:v>
                </c:pt>
                <c:pt idx="1">
                  <c:v>134.69999999999999</c:v>
                </c:pt>
                <c:pt idx="2" formatCode="0.0">
                  <c:v>737.2</c:v>
                </c:pt>
                <c:pt idx="3">
                  <c:v>5495.2</c:v>
                </c:pt>
                <c:pt idx="4" formatCode="0.0">
                  <c:v>438.3</c:v>
                </c:pt>
                <c:pt idx="5" formatCode="0.0">
                  <c:v>1083.0999999999999</c:v>
                </c:pt>
                <c:pt idx="6" formatCode="0.0">
                  <c:v>141.19999999999999</c:v>
                </c:pt>
                <c:pt idx="7" formatCode="0.0">
                  <c:v>146.6</c:v>
                </c:pt>
                <c:pt idx="8">
                  <c:v>167.6</c:v>
                </c:pt>
                <c:pt idx="9">
                  <c:v>28.4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64A-4C9A-9834-C2B06E8106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общегосударст - 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содержание и ремонт дорог</c:v>
                </c:pt>
                <c:pt idx="6">
                  <c:v>национальная безопасность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прочие расходы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11.740459624710098</c:v>
                </c:pt>
                <c:pt idx="1">
                  <c:v>1.4199873497786208</c:v>
                </c:pt>
                <c:pt idx="2">
                  <c:v>7.7714526670883393</c:v>
                </c:pt>
                <c:pt idx="3">
                  <c:v>57.929580434324258</c:v>
                </c:pt>
                <c:pt idx="4">
                  <c:v>4.6204933586337749</c:v>
                </c:pt>
                <c:pt idx="5">
                  <c:v>11.417878979548805</c:v>
                </c:pt>
                <c:pt idx="6">
                  <c:v>1.4885093822475222</c:v>
                </c:pt>
                <c:pt idx="7">
                  <c:v>1.5454353784524559</c:v>
                </c:pt>
                <c:pt idx="8">
                  <c:v>1.7668142525827533</c:v>
                </c:pt>
                <c:pt idx="9">
                  <c:v>0.29938857263335439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8DB-4B7A-AFE5-DEA2A1778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4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10" b="0" i="0" u="none" strike="noStrike" baseline="0">
          <a:solidFill>
            <a:srgbClr val="000000"/>
          </a:solidFill>
          <a:latin typeface="Georgia"/>
          <a:ea typeface="Georgia"/>
          <a:cs typeface="Georgia"/>
        </a:defRPr>
      </a:pPr>
      <a:endParaRPr lang="ru-RU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7725133907061418E-2"/>
          <c:w val="1"/>
          <c:h val="0.5609538754953152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ln w="44450">
              <a:solidFill>
                <a:schemeClr val="tx1"/>
              </a:solidFill>
            </a:ln>
          </c:spPr>
          <c:marker>
            <c:symbol val="circle"/>
            <c:size val="5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Pt>
            <c:idx val="1"/>
            <c:bubble3D val="0"/>
            <c:spPr>
              <a:ln w="317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104-435B-88E4-E6592C986557}"/>
              </c:ext>
            </c:extLst>
          </c:dPt>
          <c:dLbls>
            <c:dLbl>
              <c:idx val="0"/>
              <c:layout>
                <c:manualLayout>
                  <c:x val="-0.24567802714266151"/>
                  <c:y val="-2.591707646518808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F-4600-8C8F-16FDE690F100}"/>
                </c:ext>
              </c:extLst>
            </c:dLbl>
            <c:dLbl>
              <c:idx val="1"/>
              <c:layout>
                <c:manualLayout>
                  <c:x val="-4.775409967661709E-2"/>
                  <c:y val="-9.108527415082534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04-435B-88E4-E6592C9865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 первоначальный бюджет</c:v>
                </c:pt>
                <c:pt idx="1">
                  <c:v>2026 год
проект
бюджета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9019.2999999999993</c:v>
                </c:pt>
                <c:pt idx="1">
                  <c:v>9326.5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854592"/>
        <c:axId val="143864576"/>
      </c:lineChart>
      <c:catAx>
        <c:axId val="143854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3864576"/>
        <c:crosses val="autoZero"/>
        <c:auto val="1"/>
        <c:lblAlgn val="ctr"/>
        <c:lblOffset val="100"/>
        <c:noMultiLvlLbl val="0"/>
      </c:catAx>
      <c:valAx>
        <c:axId val="143864576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43854592"/>
        <c:crosses val="autoZero"/>
        <c:crossBetween val="between"/>
        <c:majorUnit val="1000"/>
      </c:valAx>
      <c:spPr>
        <a:noFill/>
        <a:ln w="21984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069816607614214E-2"/>
          <c:y val="0.15251157956249131"/>
          <c:w val="0.8930836065053519"/>
          <c:h val="0.61897946573551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Среднемесячная заработная плата, руб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</c:v>
                  </c:pt>
                  <c:pt idx="1">
                    <c:v>2025</c:v>
                  </c:pt>
                  <c:pt idx="2">
                    <c:v>2026</c:v>
                  </c:pt>
                  <c:pt idx="3">
                    <c:v>2027</c:v>
                  </c:pt>
                  <c:pt idx="4">
                    <c:v>2028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72919</c:v>
                </c:pt>
                <c:pt idx="1">
                  <c:v>83492</c:v>
                </c:pt>
                <c:pt idx="2">
                  <c:v>92509</c:v>
                </c:pt>
                <c:pt idx="3">
                  <c:v>102500</c:v>
                </c:pt>
                <c:pt idx="4">
                  <c:v>113570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139409664"/>
        <c:axId val="139419648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chemeClr val="accent2">
                  <a:lumMod val="75000"/>
                </a:schemeClr>
              </a:solidFill>
              <a:ln w="2857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7.0384907234481917E-2"/>
                  <c:y val="-0.121093026700736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6.5180210576394934E-2"/>
                  <c:y val="-7.6240500026745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6.1078926217178794E-2"/>
                  <c:y val="-0.100006892238310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5.839244208978181E-2"/>
                  <c:y val="-0.122838717508754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3.890076108586811E-2"/>
                  <c:y val="-0.110948999257465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</c:v>
                  </c:pt>
                  <c:pt idx="1">
                    <c:v>2025</c:v>
                  </c:pt>
                  <c:pt idx="2">
                    <c:v>2026</c:v>
                  </c:pt>
                  <c:pt idx="3">
                    <c:v>2027</c:v>
                  </c:pt>
                  <c:pt idx="4">
                    <c:v>2028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114.49965029690479</c:v>
                </c:pt>
                <c:pt idx="2">
                  <c:v>110.79983711014229</c:v>
                </c:pt>
                <c:pt idx="3">
                  <c:v>110.80003026732534</c:v>
                </c:pt>
                <c:pt idx="4">
                  <c:v>110.80000000000001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421184"/>
        <c:axId val="139422720"/>
      </c:lineChart>
      <c:catAx>
        <c:axId val="139409664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crossAx val="139419648"/>
        <c:crossesAt val="0"/>
        <c:auto val="1"/>
        <c:lblAlgn val="ctr"/>
        <c:lblOffset val="100"/>
        <c:noMultiLvlLbl val="1"/>
      </c:catAx>
      <c:valAx>
        <c:axId val="139419648"/>
        <c:scaling>
          <c:orientation val="minMax"/>
          <c:max val="120000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9409664"/>
        <c:crosses val="autoZero"/>
        <c:crossBetween val="between"/>
        <c:majorUnit val="20000"/>
        <c:minorUnit val="5000"/>
      </c:valAx>
      <c:catAx>
        <c:axId val="139421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9422720"/>
        <c:crosses val="autoZero"/>
        <c:auto val="1"/>
        <c:lblAlgn val="ctr"/>
        <c:lblOffset val="100"/>
        <c:noMultiLvlLbl val="0"/>
      </c:catAx>
      <c:valAx>
        <c:axId val="139422720"/>
        <c:scaling>
          <c:logBase val="10"/>
          <c:orientation val="minMax"/>
          <c:max val="120"/>
          <c:min val="5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39421184"/>
        <c:crosses val="max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2EBF0">
                  <a:lumMod val="75000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61-4362-96F3-E3057C6F533D}"/>
              </c:ext>
            </c:extLst>
          </c:dPt>
          <c:dPt>
            <c:idx val="1"/>
            <c:invertIfNegative val="0"/>
            <c:bubble3D val="0"/>
            <c:spPr>
              <a:solidFill>
                <a:srgbClr val="E2EBF0">
                  <a:lumMod val="75000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61-4362-96F3-E3057C6F53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Лист1!$A$2:$B$3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5370.3</c:v>
                </c:pt>
                <c:pt idx="1">
                  <c:v>5371.7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161472"/>
        <c:axId val="164551296"/>
      </c:barChart>
      <c:catAx>
        <c:axId val="15116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64551296"/>
        <c:crossesAt val="0"/>
        <c:auto val="1"/>
        <c:lblAlgn val="ctr"/>
        <c:lblOffset val="100"/>
        <c:noMultiLvlLbl val="0"/>
      </c:catAx>
      <c:valAx>
        <c:axId val="164551296"/>
        <c:scaling>
          <c:logBase val="1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600" b="0" i="0" u="none" strike="noStrike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16147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32784135325599"/>
          <c:y val="0"/>
          <c:w val="0.89267215864674387"/>
          <c:h val="0.77213042552985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General">
                  <c:v>243.6</c:v>
                </c:pt>
                <c:pt idx="1">
                  <c:v>137.1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50618496"/>
        <c:axId val="150620032"/>
      </c:barChart>
      <c:catAx>
        <c:axId val="15061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150620032"/>
        <c:crosses val="autoZero"/>
        <c:auto val="1"/>
        <c:lblAlgn val="ctr"/>
        <c:lblOffset val="100"/>
        <c:noMultiLvlLbl val="0"/>
      </c:catAx>
      <c:valAx>
        <c:axId val="150620032"/>
        <c:scaling>
          <c:orientation val="minMax"/>
          <c:max val="4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50618496"/>
        <c:crosses val="autoZero"/>
        <c:crossBetween val="between"/>
        <c:majorUnit val="11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765618568204054E-2"/>
          <c:y val="4.6265377347416869E-2"/>
          <c:w val="0.89430065784562929"/>
          <c:h val="0.81322406413310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809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#,##0.00">
                  <c:v>1011.8</c:v>
                </c:pt>
                <c:pt idx="1">
                  <c:v>597.70000000000005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50877696"/>
        <c:axId val="150879232"/>
      </c:barChart>
      <c:catAx>
        <c:axId val="15087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PermianSansTypeface" pitchFamily="50" charset="0"/>
                <a:ea typeface="Times New Roman"/>
                <a:cs typeface="Times New Roman"/>
              </a:defRPr>
            </a:pPr>
            <a:endParaRPr lang="ru-RU"/>
          </a:p>
        </c:txPr>
        <c:crossAx val="150879232"/>
        <c:crosses val="autoZero"/>
        <c:auto val="1"/>
        <c:lblAlgn val="ctr"/>
        <c:lblOffset val="100"/>
        <c:noMultiLvlLbl val="0"/>
      </c:catAx>
      <c:valAx>
        <c:axId val="150879232"/>
        <c:scaling>
          <c:orientation val="minMax"/>
          <c:max val="1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50877696"/>
        <c:crosses val="autoZero"/>
        <c:crossBetween val="between"/>
        <c:majorUnit val="10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доходов краевого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101.2</c:v>
                </c:pt>
                <c:pt idx="1">
                  <c:v>99.8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258624"/>
        <c:axId val="151260160"/>
      </c:barChart>
      <c:catAx>
        <c:axId val="15125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51260160"/>
        <c:crosses val="autoZero"/>
        <c:auto val="1"/>
        <c:lblAlgn val="ctr"/>
        <c:lblOffset val="100"/>
        <c:noMultiLvlLbl val="0"/>
      </c:catAx>
      <c:valAx>
        <c:axId val="151260160"/>
        <c:scaling>
          <c:orientation val="minMax"/>
          <c:max val="120"/>
          <c:min val="0"/>
        </c:scaling>
        <c:delete val="1"/>
        <c:axPos val="l"/>
        <c:numFmt formatCode="#,##0" sourceLinked="0"/>
        <c:majorTickMark val="none"/>
        <c:minorTickMark val="none"/>
        <c:tickLblPos val="nextTo"/>
        <c:crossAx val="151258624"/>
        <c:crosses val="autoZero"/>
        <c:crossBetween val="between"/>
        <c:majorUnit val="2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доходов краевого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80-44AE-810E-6ABAE3A1B064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80-44AE-810E-6ABAE3A1B0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133.4</c:v>
                </c:pt>
                <c:pt idx="1">
                  <c:v>163.4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324544"/>
        <c:axId val="151326080"/>
      </c:barChart>
      <c:catAx>
        <c:axId val="15132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PermianSansTypeface" pitchFamily="50" charset="0"/>
                <a:ea typeface="Times New Roman"/>
                <a:cs typeface="Times New Roman"/>
              </a:defRPr>
            </a:pPr>
            <a:endParaRPr lang="ru-RU"/>
          </a:p>
        </c:txPr>
        <c:crossAx val="151326080"/>
        <c:crosses val="autoZero"/>
        <c:auto val="1"/>
        <c:lblAlgn val="ctr"/>
        <c:lblOffset val="100"/>
        <c:noMultiLvlLbl val="0"/>
      </c:catAx>
      <c:valAx>
        <c:axId val="151326080"/>
        <c:scaling>
          <c:orientation val="minMax"/>
          <c:max val="170"/>
          <c:min val="0"/>
        </c:scaling>
        <c:delete val="1"/>
        <c:axPos val="l"/>
        <c:numFmt formatCode="#,##0" sourceLinked="0"/>
        <c:majorTickMark val="none"/>
        <c:minorTickMark val="none"/>
        <c:tickLblPos val="nextTo"/>
        <c:crossAx val="151324544"/>
        <c:crosses val="autoZero"/>
        <c:crossBetween val="between"/>
        <c:maj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2.3353624629651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7F-4C81-A469-6F80C2B40018}"/>
                </c:ext>
              </c:extLst>
            </c:dLbl>
            <c:dLbl>
              <c:idx val="1"/>
              <c:layout>
                <c:manualLayout>
                  <c:x val="-5.8154862965735452E-3"/>
                  <c:y val="2.8024349555582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7F-4C81-A469-6F80C2B400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185.9</c:v>
                </c:pt>
                <c:pt idx="1">
                  <c:v>202.6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4948224"/>
        <c:axId val="164950016"/>
      </c:barChart>
      <c:catAx>
        <c:axId val="16494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164950016"/>
        <c:crosses val="autoZero"/>
        <c:auto val="1"/>
        <c:lblAlgn val="ctr"/>
        <c:lblOffset val="100"/>
        <c:noMultiLvlLbl val="0"/>
      </c:catAx>
      <c:valAx>
        <c:axId val="164950016"/>
        <c:scaling>
          <c:orientation val="minMax"/>
          <c:max val="230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none"/>
        <c:minorTickMark val="none"/>
        <c:tickLblPos val="nextTo"/>
        <c:crossAx val="164948224"/>
        <c:crosses val="autoZero"/>
        <c:crossBetween val="between"/>
        <c:majorUnit val="5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493.3</c:v>
                </c:pt>
                <c:pt idx="1">
                  <c:v>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70-479D-AA0D-C8C779AF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029568"/>
        <c:axId val="166031360"/>
      </c:barChart>
      <c:catAx>
        <c:axId val="16602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1"/>
            </a:pPr>
            <a:endParaRPr lang="ru-RU"/>
          </a:p>
        </c:txPr>
        <c:crossAx val="166031360"/>
        <c:crosses val="autoZero"/>
        <c:auto val="1"/>
        <c:lblAlgn val="ctr"/>
        <c:lblOffset val="100"/>
        <c:noMultiLvlLbl val="0"/>
      </c:catAx>
      <c:valAx>
        <c:axId val="166031360"/>
        <c:scaling>
          <c:orientation val="minMax"/>
          <c:max val="600"/>
          <c:min val="0"/>
        </c:scaling>
        <c:delete val="1"/>
        <c:axPos val="l"/>
        <c:numFmt formatCode="#,##0" sourceLinked="0"/>
        <c:majorTickMark val="none"/>
        <c:minorTickMark val="none"/>
        <c:tickLblPos val="nextTo"/>
        <c:crossAx val="16602956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6.5757041687746362E-2"/>
          <c:y val="0.19486309967731694"/>
          <c:w val="0.93424295831225379"/>
          <c:h val="0.581024832566622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ТУ</c:v>
                </c:pt>
              </c:strCache>
            </c:strRef>
          </c:tx>
          <c:spPr>
            <a:solidFill>
              <a:srgbClr val="FFEB00">
                <a:lumMod val="75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бюджет 2025 года</c:v>
                </c:pt>
                <c:pt idx="1">
                  <c:v>Уточненный бюджет 2025 года</c:v>
                </c:pt>
                <c:pt idx="2">
                  <c:v>Проект бюджета 2026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45.8</c:v>
                </c:pt>
                <c:pt idx="1">
                  <c:v>46.9</c:v>
                </c:pt>
                <c:pt idx="2">
                  <c:v>56.3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2F-42AD-8766-1AF642664F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Содержание МКУ ТУ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бюджет 2025 года</c:v>
                </c:pt>
                <c:pt idx="1">
                  <c:v>Уточненный бюджет 2025 года</c:v>
                </c:pt>
                <c:pt idx="2">
                  <c:v>Проект бюджета 2026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95.6</c:v>
                </c:pt>
                <c:pt idx="1">
                  <c:v>96.5</c:v>
                </c:pt>
                <c:pt idx="2">
                  <c:v>101.8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2F-42AD-8766-1AF642664F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5138816"/>
        <c:axId val="165140352"/>
        <c:axId val="0"/>
      </c:bar3DChart>
      <c:catAx>
        <c:axId val="165138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crossAx val="165140352"/>
        <c:crosses val="autoZero"/>
        <c:auto val="1"/>
        <c:lblAlgn val="ctr"/>
        <c:lblOffset val="100"/>
        <c:noMultiLvlLbl val="0"/>
      </c:catAx>
      <c:valAx>
        <c:axId val="165140352"/>
        <c:scaling>
          <c:orientation val="minMax"/>
          <c:max val="130"/>
        </c:scaling>
        <c:delete val="1"/>
        <c:axPos val="l"/>
        <c:numFmt formatCode="General" sourceLinked="1"/>
        <c:majorTickMark val="none"/>
        <c:minorTickMark val="none"/>
        <c:tickLblPos val="nextTo"/>
        <c:crossAx val="165138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252276377004945"/>
          <c:y val="0.92581489194981481"/>
          <c:w val="0.57082006957904585"/>
          <c:h val="5.911840824468794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+mj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068847959128857E-2"/>
          <c:y val="0.2621813004199201"/>
          <c:w val="0.89430065784562929"/>
          <c:h val="0.53334538906380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7.7536985752731501E-3"/>
                  <c:y val="0.141623868823500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89-400B-A33D-4A72D6757B10}"/>
                </c:ext>
              </c:extLst>
            </c:dLbl>
            <c:dLbl>
              <c:idx val="1"/>
              <c:layout>
                <c:manualLayout>
                  <c:x val="3.505343336215023E-3"/>
                  <c:y val="0.149053752060578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2A-4080-86AD-56439116CF9E}"/>
                </c:ext>
              </c:extLst>
            </c:dLbl>
            <c:dLbl>
              <c:idx val="2"/>
              <c:layout>
                <c:manualLayout>
                  <c:x val="1.4697228415182736E-3"/>
                  <c:y val="0.115044044480547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2A-4080-86AD-56439116CF9E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325.5</c:v>
                </c:pt>
                <c:pt idx="1">
                  <c:v>186.9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5683584"/>
        <c:axId val="165685120"/>
      </c:barChart>
      <c:catAx>
        <c:axId val="16568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65685120"/>
        <c:crosses val="autoZero"/>
        <c:auto val="1"/>
        <c:lblAlgn val="ctr"/>
        <c:lblOffset val="100"/>
        <c:noMultiLvlLbl val="0"/>
      </c:catAx>
      <c:valAx>
        <c:axId val="165685120"/>
        <c:scaling>
          <c:orientation val="minMax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65683584"/>
        <c:crosses val="autoZero"/>
        <c:crossBetween val="between"/>
        <c:majorUnit val="50"/>
        <c:minorUnit val="22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1905096408611"/>
          <c:y val="0.16242897284038479"/>
          <c:w val="0.83992091270945723"/>
          <c:h val="0.67295663307133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4697228415181658E-3"/>
                  <c:y val="0.177894628563856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E5-47F6-A3E6-AC042C523F7F}"/>
                </c:ext>
              </c:extLst>
            </c:dLbl>
            <c:dLbl>
              <c:idx val="1"/>
              <c:layout>
                <c:manualLayout>
                  <c:x val="4.4091685245544977E-3"/>
                  <c:y val="0.166974271711784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E5-47F6-A3E6-AC042C523F7F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384.3</c:v>
                </c:pt>
                <c:pt idx="1">
                  <c:v>189.3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5913344"/>
        <c:axId val="165914880"/>
      </c:barChart>
      <c:catAx>
        <c:axId val="16591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65914880"/>
        <c:crosses val="autoZero"/>
        <c:auto val="1"/>
        <c:lblAlgn val="ctr"/>
        <c:lblOffset val="100"/>
        <c:noMultiLvlLbl val="0"/>
      </c:catAx>
      <c:valAx>
        <c:axId val="16591488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65913344"/>
        <c:crosses val="autoZero"/>
        <c:crossBetween val="between"/>
        <c:majorUnit val="5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584679902636438E-3"/>
          <c:y val="0.18746256282243673"/>
          <c:w val="0.9843232939382387"/>
          <c:h val="0.49930335515679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2025 первоначальный бюджет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0603536760608818E-3"/>
                  <c:y val="5.91579427052642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2D-4644-82CF-06E635470B29}"/>
                </c:ext>
              </c:extLst>
            </c:dLbl>
            <c:dLbl>
              <c:idx val="1"/>
              <c:layout>
                <c:manualLayout>
                  <c:x val="-1.8670342238775331E-3"/>
                  <c:y val="6.06167065310641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2D-4644-82CF-06E635470B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8762.7000000000007</c:v>
                </c:pt>
                <c:pt idx="1">
                  <c:v>9126.49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2025 уточ. бюджет на 01.10.2025 по данным бюджетной росписи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2"/>
              </a:solidFill>
            </a:ln>
          </c:spPr>
          <c:invertIfNegative val="0"/>
          <c:dLbls>
            <c:dLbl>
              <c:idx val="0"/>
              <c:layout>
                <c:manualLayout>
                  <c:x val="-4.6922197131880702E-7"/>
                  <c:y val="7.8400605205530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67-4F1D-86A7-2277CB1C8468}"/>
                </c:ext>
              </c:extLst>
            </c:dLbl>
            <c:dLbl>
              <c:idx val="1"/>
              <c:layout>
                <c:manualLayout>
                  <c:x val="2.9795595178744244E-3"/>
                  <c:y val="6.6521725628935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67-4F1D-86A7-2277CB1C8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Лист1!$B$3:$C$3</c:f>
              <c:numCache>
                <c:formatCode>#,##0.0</c:formatCode>
                <c:ptCount val="2"/>
                <c:pt idx="0">
                  <c:v>9413.0740000000005</c:v>
                </c:pt>
                <c:pt idx="1">
                  <c:v>10107.1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67-4F1D-86A7-2277CB1C8468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2026 прогноз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067-4F1D-86A7-2277CB1C846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067-4F1D-86A7-2277CB1C8468}"/>
              </c:ext>
            </c:extLst>
          </c:dPt>
          <c:dLbls>
            <c:dLbl>
              <c:idx val="0"/>
              <c:layout>
                <c:manualLayout>
                  <c:x val="5.9591190357488489E-3"/>
                  <c:y val="5.9394397882977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67-4F1D-86A7-2277CB1C8468}"/>
                </c:ext>
              </c:extLst>
            </c:dLbl>
            <c:dLbl>
              <c:idx val="1"/>
              <c:layout>
                <c:manualLayout>
                  <c:x val="5.9588844247631893E-3"/>
                  <c:y val="4.9891107152731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67-4F1D-86A7-2277CB1C8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Лист1!$B$4:$C$4</c:f>
              <c:numCache>
                <c:formatCode>#,##0.0</c:formatCode>
                <c:ptCount val="2"/>
                <c:pt idx="0">
                  <c:v>9440.7000000000007</c:v>
                </c:pt>
                <c:pt idx="1">
                  <c:v>9485.9989999999998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067-4F1D-86A7-2277CB1C8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"/>
        <c:axId val="137729536"/>
        <c:axId val="137731072"/>
      </c:barChart>
      <c:catAx>
        <c:axId val="13772953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137731072"/>
        <c:crosses val="autoZero"/>
        <c:auto val="1"/>
        <c:lblAlgn val="ctr"/>
        <c:lblOffset val="30"/>
        <c:noMultiLvlLbl val="0"/>
      </c:catAx>
      <c:valAx>
        <c:axId val="1377310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772953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vert="horz"/>
          <a:lstStyle/>
          <a:p>
            <a:pPr>
              <a:defRPr sz="1000"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 sz="1000"/>
            </a:pPr>
            <a:endParaRPr lang="ru-RU"/>
          </a:p>
        </c:txPr>
      </c:legendEntry>
      <c:layout>
        <c:manualLayout>
          <c:xMode val="edge"/>
          <c:yMode val="edge"/>
          <c:x val="0"/>
          <c:y val="0.76926202413863154"/>
          <c:w val="0.99777494941200617"/>
          <c:h val="0.214107544454134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1905096408611"/>
          <c:y val="0.12810110535835284"/>
          <c:w val="0.83992091270945723"/>
          <c:h val="0.59800972463217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4.4091685245544977E-3"/>
                  <c:y val="0.195952978169432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E5-47F6-A3E6-AC042C523F7F}"/>
                </c:ext>
              </c:extLst>
            </c:dLbl>
            <c:dLbl>
              <c:idx val="1"/>
              <c:layout>
                <c:manualLayout>
                  <c:x val="8.8183370491089954E-3"/>
                  <c:y val="0.195660320150512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E5-47F6-A3E6-AC042C523F7F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908.6</c:v>
                </c:pt>
                <c:pt idx="1">
                  <c:v>1080.7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6327040"/>
        <c:axId val="166328576"/>
      </c:barChart>
      <c:catAx>
        <c:axId val="16632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66328576"/>
        <c:crosses val="autoZero"/>
        <c:auto val="1"/>
        <c:lblAlgn val="ctr"/>
        <c:lblOffset val="100"/>
        <c:noMultiLvlLbl val="0"/>
      </c:catAx>
      <c:valAx>
        <c:axId val="166328576"/>
        <c:scaling>
          <c:orientation val="minMax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66327040"/>
        <c:crosses val="autoZero"/>
        <c:crossBetween val="between"/>
        <c:majorUnit val="5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10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2.0705747167785887E-3"/>
          <c:y val="0.2154588884063387"/>
          <c:w val="0.97626672485025923"/>
          <c:h val="0.471690014240841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МКУ Управление благоустройством ПМО</c:v>
                </c:pt>
              </c:strCache>
            </c:strRef>
          </c:tx>
          <c:spPr>
            <a:solidFill>
              <a:srgbClr val="911EE1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EB00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B5-4589-B7F4-B88AC4CC475A}"/>
              </c:ext>
            </c:extLst>
          </c:dPt>
          <c:dPt>
            <c:idx val="1"/>
            <c:invertIfNegative val="0"/>
            <c:bubble3D val="0"/>
            <c:spPr>
              <a:solidFill>
                <a:srgbClr val="FFEB00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B5-4589-B7F4-B88AC4CC47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337.5</c:v>
                </c:pt>
                <c:pt idx="1">
                  <c:v>416.4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28-4F36-AEAD-D41F3A794A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Территориальные управления ПМО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dLbl>
              <c:idx val="1"/>
              <c:layout>
                <c:manualLayout>
                  <c:x val="5.114525486994325E-3"/>
                  <c:y val="3.3203735553968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28-4F36-AEAD-D41F3A794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176.6</c:v>
                </c:pt>
                <c:pt idx="1">
                  <c:v>263.2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28-4F36-AEAD-D41F3A79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888960"/>
        <c:axId val="166890496"/>
        <c:axId val="0"/>
      </c:bar3DChart>
      <c:catAx>
        <c:axId val="16688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890496"/>
        <c:crosses val="autoZero"/>
        <c:auto val="1"/>
        <c:lblAlgn val="ctr"/>
        <c:lblOffset val="100"/>
        <c:noMultiLvlLbl val="0"/>
      </c:catAx>
      <c:valAx>
        <c:axId val="166890496"/>
        <c:scaling>
          <c:orientation val="minMax"/>
          <c:max val="450"/>
          <c:min val="0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ru-RU" sz="1600" dirty="0"/>
                  <a:t>млн руб.</a:t>
                </a:r>
              </a:p>
            </c:rich>
          </c:tx>
          <c:layout>
            <c:manualLayout>
              <c:xMode val="edge"/>
              <c:yMode val="edge"/>
              <c:x val="0"/>
              <c:y val="0.14431401561442667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crossAx val="1668889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j-lt"/>
        </a:defRPr>
      </a:pPr>
      <a:endParaRPr lang="ru-RU"/>
    </a:p>
  </c:txPr>
  <c:externalData r:id="rId2">
    <c:autoUpdate val="0"/>
  </c:externalData>
  <c:userShapes r:id="rId3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10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2.5244848874363193E-2"/>
          <c:y val="0.14695348414680462"/>
          <c:w val="0.81626426751306524"/>
          <c:h val="0.535713139298668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МКУ Управление благоустройством ПМО</c:v>
                </c:pt>
              </c:strCache>
            </c:strRef>
          </c:tx>
          <c:spPr>
            <a:solidFill>
              <a:srgbClr val="FFEB0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445.03</c:v>
                </c:pt>
                <c:pt idx="1">
                  <c:v>458.03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28-4F36-AEAD-D41F3A794A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Территориальные управления ПМО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dLbl>
              <c:idx val="1"/>
              <c:layout>
                <c:manualLayout>
                  <c:x val="-1.5068353749676741E-3"/>
                  <c:y val="-2.3096520801629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28-4F36-AEAD-D41F3A794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1583.39</c:v>
                </c:pt>
                <c:pt idx="1">
                  <c:v>1570.38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28-4F36-AEAD-D41F3A79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961536"/>
        <c:axId val="166963072"/>
        <c:axId val="0"/>
      </c:bar3DChart>
      <c:catAx>
        <c:axId val="16696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963072"/>
        <c:crosses val="autoZero"/>
        <c:auto val="1"/>
        <c:lblAlgn val="ctr"/>
        <c:lblOffset val="100"/>
        <c:noMultiLvlLbl val="0"/>
      </c:catAx>
      <c:valAx>
        <c:axId val="166963072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ru-RU" sz="1600" dirty="0"/>
                  <a:t>км</a:t>
                </a:r>
              </a:p>
            </c:rich>
          </c:tx>
          <c:layout>
            <c:manualLayout>
              <c:xMode val="edge"/>
              <c:yMode val="edge"/>
              <c:x val="2.9069280896723313E-2"/>
              <c:y val="3.9656780863215044E-2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crossAx val="166961536"/>
        <c:crosses val="autoZero"/>
        <c:crossBetween val="between"/>
      </c:valAx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ru-RU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1905096408611"/>
          <c:y val="0.12810110535835284"/>
          <c:w val="0.83992091270945723"/>
          <c:h val="0.59800972463217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4.4091685245544977E-3"/>
                  <c:y val="0.195952978169432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E5-47F6-A3E6-AC042C523F7F}"/>
                </c:ext>
              </c:extLst>
            </c:dLbl>
            <c:dLbl>
              <c:idx val="1"/>
              <c:layout>
                <c:manualLayout>
                  <c:x val="8.8183370491089954E-3"/>
                  <c:y val="0.195660320150512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E5-47F6-A3E6-AC042C523F7F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490.4</c:v>
                </c:pt>
                <c:pt idx="1">
                  <c:v>528.79999999999995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3843072"/>
        <c:axId val="163873536"/>
      </c:barChart>
      <c:catAx>
        <c:axId val="16384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63873536"/>
        <c:crosses val="autoZero"/>
        <c:auto val="1"/>
        <c:lblAlgn val="ctr"/>
        <c:lblOffset val="100"/>
        <c:noMultiLvlLbl val="0"/>
      </c:catAx>
      <c:valAx>
        <c:axId val="163873536"/>
        <c:scaling>
          <c:orientation val="minMax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63843072"/>
        <c:crosses val="autoZero"/>
        <c:crossBetween val="between"/>
        <c:majorUnit val="5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99174098869822E-2"/>
          <c:y val="7.2561134080340275E-2"/>
          <c:w val="0.89772121438004882"/>
          <c:h val="0.29949912388871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Lbls>
            <c:dLbl>
              <c:idx val="0"/>
              <c:layout>
                <c:manualLayout>
                  <c:x val="-4.7837618932988496E-5"/>
                  <c:y val="0.102656252479883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F-4600-8C8F-16FDE690F100}"/>
                </c:ext>
              </c:extLst>
            </c:dLbl>
            <c:dLbl>
              <c:idx val="1"/>
              <c:layout>
                <c:manualLayout>
                  <c:x val="1.3836702118438483E-3"/>
                  <c:y val="0.12623919762883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EF-4600-8C8F-16FDE690F100}"/>
                </c:ext>
              </c:extLst>
            </c:dLbl>
            <c:dLbl>
              <c:idx val="2"/>
              <c:layout>
                <c:manualLayout>
                  <c:x val="1.691762032861811E-3"/>
                  <c:y val="0.15291976486739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EF-4600-8C8F-16FDE690F100}"/>
                </c:ext>
              </c:extLst>
            </c:dLbl>
            <c:dLbl>
              <c:idx val="3"/>
              <c:layout>
                <c:manualLayout>
                  <c:x val="-2.6245956020550867E-3"/>
                  <c:y val="0.136765309806846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EF-4600-8C8F-16FDE690F100}"/>
                </c:ext>
              </c:extLst>
            </c:dLbl>
            <c:dLbl>
              <c:idx val="4"/>
              <c:layout>
                <c:manualLayout>
                  <c:x val="5.710183060057464E-3"/>
                  <c:y val="0.158466931000448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EF-4600-8C8F-16FDE690F10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141.1</c:v>
                </c:pt>
                <c:pt idx="1">
                  <c:v>156.80000000000001</c:v>
                </c:pt>
                <c:pt idx="2">
                  <c:v>180</c:v>
                </c:pt>
                <c:pt idx="3">
                  <c:v>170.7</c:v>
                </c:pt>
                <c:pt idx="4">
                  <c:v>170.7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8006400"/>
        <c:axId val="168007936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3.2096138420528109E-2"/>
                  <c:y val="-5.29876640690716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+mn-lt"/>
                      </a:rPr>
                      <a:t>100,0 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2EF-4600-8C8F-16FDE690F100}"/>
                </c:ext>
              </c:extLst>
            </c:dLbl>
            <c:dLbl>
              <c:idx val="1"/>
              <c:layout>
                <c:manualLayout>
                  <c:x val="-3.6729466622373828E-2"/>
                  <c:y val="-3.8256413969876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EF-4600-8C8F-16FDE690F100}"/>
                </c:ext>
              </c:extLst>
            </c:dLbl>
            <c:dLbl>
              <c:idx val="2"/>
              <c:layout>
                <c:manualLayout>
                  <c:x val="-3.8830608243329741E-2"/>
                  <c:y val="-5.3521582919358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EF-4600-8C8F-16FDE690F100}"/>
                </c:ext>
              </c:extLst>
            </c:dLbl>
            <c:dLbl>
              <c:idx val="3"/>
              <c:layout>
                <c:manualLayout>
                  <c:x val="-3.8358038745432303E-2"/>
                  <c:y val="-5.8593440014601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EF-4600-8C8F-16FDE690F100}"/>
                </c:ext>
              </c:extLst>
            </c:dLbl>
            <c:dLbl>
              <c:idx val="4"/>
              <c:layout>
                <c:manualLayout>
                  <c:x val="-3.5587845666458708E-2"/>
                  <c:y val="-6.1612201818845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EF-4600-8C8F-16FDE690F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111.12686038270732</c:v>
                </c:pt>
                <c:pt idx="2">
                  <c:v>114.79591836734693</c:v>
                </c:pt>
                <c:pt idx="3">
                  <c:v>94.833333333333329</c:v>
                </c:pt>
                <c:pt idx="4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849984"/>
        <c:axId val="167851520"/>
      </c:lineChart>
      <c:catAx>
        <c:axId val="16800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8007936"/>
        <c:crosses val="autoZero"/>
        <c:auto val="1"/>
        <c:lblAlgn val="ctr"/>
        <c:lblOffset val="100"/>
        <c:noMultiLvlLbl val="0"/>
      </c:catAx>
      <c:valAx>
        <c:axId val="1680079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8006400"/>
        <c:crosses val="autoZero"/>
        <c:crossBetween val="between"/>
      </c:valAx>
      <c:catAx>
        <c:axId val="167849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851520"/>
        <c:crosses val="autoZero"/>
        <c:auto val="1"/>
        <c:lblAlgn val="ctr"/>
        <c:lblOffset val="100"/>
        <c:noMultiLvlLbl val="0"/>
      </c:catAx>
      <c:valAx>
        <c:axId val="167851520"/>
        <c:scaling>
          <c:orientation val="minMax"/>
          <c:max val="13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ru-RU" sz="1400" b="0"/>
                  <a:t>%</a:t>
                </a:r>
              </a:p>
            </c:rich>
          </c:tx>
          <c:layout>
            <c:manualLayout>
              <c:xMode val="edge"/>
              <c:yMode val="edge"/>
              <c:x val="0.95880502507676979"/>
              <c:y val="4.0025314647578836E-4"/>
            </c:manualLayout>
          </c:layout>
          <c:overlay val="0"/>
        </c:title>
        <c:numFmt formatCode="0" sourceLinked="0"/>
        <c:majorTickMark val="out"/>
        <c:minorTickMark val="none"/>
        <c:tickLblPos val="none"/>
        <c:crossAx val="167849984"/>
        <c:crosses val="max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07613163903008"/>
          <c:y val="0.16374703638800123"/>
          <c:w val="0.73814455924675582"/>
          <c:h val="0.56465480388037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5.8789764100285156E-3"/>
                  <c:y val="0.152003802298610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2B-4832-9188-699E8BA499F0}"/>
                </c:ext>
              </c:extLst>
            </c:dLbl>
            <c:dLbl>
              <c:idx val="1"/>
              <c:layout>
                <c:manualLayout>
                  <c:x val="2.9394882050142578E-3"/>
                  <c:y val="0.218181071668365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2B-4832-9188-699E8BA499F0}"/>
                </c:ext>
              </c:extLst>
            </c:dLbl>
            <c:dLbl>
              <c:idx val="2"/>
              <c:layout>
                <c:manualLayout>
                  <c:x val="2.9394456830363317E-3"/>
                  <c:y val="0.321423730696589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2B-4832-9188-699E8BA499F0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20</c:v>
                </c:pt>
                <c:pt idx="1">
                  <c:v>23.2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8585856"/>
        <c:axId val="168624512"/>
      </c:barChart>
      <c:catAx>
        <c:axId val="16858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68624512"/>
        <c:crosses val="autoZero"/>
        <c:auto val="1"/>
        <c:lblAlgn val="ctr"/>
        <c:lblOffset val="100"/>
        <c:noMultiLvlLbl val="0"/>
      </c:catAx>
      <c:valAx>
        <c:axId val="168624512"/>
        <c:scaling>
          <c:orientation val="minMax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6858585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480519975130463"/>
          <c:y val="0.15669203421842018"/>
          <c:w val="0.75377279985070655"/>
          <c:h val="0.60698366848127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47.2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8275968"/>
        <c:axId val="168277504"/>
      </c:barChart>
      <c:catAx>
        <c:axId val="16827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/>
            </a:pPr>
            <a:endParaRPr lang="ru-RU"/>
          </a:p>
        </c:txPr>
        <c:crossAx val="168277504"/>
        <c:crosses val="autoZero"/>
        <c:auto val="1"/>
        <c:lblAlgn val="ctr"/>
        <c:lblOffset val="100"/>
        <c:noMultiLvlLbl val="0"/>
      </c:catAx>
      <c:valAx>
        <c:axId val="168277504"/>
        <c:scaling>
          <c:orientation val="minMax"/>
          <c:max val="55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6827596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93461642837676"/>
          <c:y val="0.15472586379291189"/>
          <c:w val="0.79876867314694855"/>
          <c:h val="0.62655928855127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155.4</c:v>
                </c:pt>
                <c:pt idx="1">
                  <c:v>128.19999999999999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8377728"/>
        <c:axId val="168416384"/>
      </c:barChart>
      <c:catAx>
        <c:axId val="16837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latin typeface="PermianSansTypeface" pitchFamily="50" charset="0"/>
              </a:defRPr>
            </a:pPr>
            <a:endParaRPr lang="ru-RU"/>
          </a:p>
        </c:txPr>
        <c:crossAx val="168416384"/>
        <c:crosses val="autoZero"/>
        <c:auto val="1"/>
        <c:lblAlgn val="ctr"/>
        <c:lblOffset val="100"/>
        <c:noMultiLvlLbl val="0"/>
      </c:catAx>
      <c:valAx>
        <c:axId val="168416384"/>
        <c:scaling>
          <c:orientation val="minMax"/>
          <c:max val="150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6837772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625687621247219E-2"/>
          <c:y val="0.18404925548694398"/>
          <c:w val="0.87164910720972533"/>
          <c:h val="0.409982311527480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(без учета доп. норматива по НДФЛ  взамен дотации)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864-42C0-8347-9B59641FAEE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864-42C0-8347-9B59641FAEE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8CE-418B-893D-765550AA3F62}"/>
              </c:ext>
            </c:extLst>
          </c:dPt>
          <c:dLbls>
            <c:dLbl>
              <c:idx val="0"/>
              <c:layout>
                <c:manualLayout>
                  <c:x val="-2.8990619118830131E-6"/>
                  <c:y val="-5.9710911832852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64-42C0-8347-9B59641FAEE7}"/>
                </c:ext>
              </c:extLst>
            </c:dLbl>
            <c:dLbl>
              <c:idx val="1"/>
              <c:layout>
                <c:manualLayout>
                  <c:x val="8.0009276998118019E-3"/>
                  <c:y val="-4.908545395256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64-42C0-8347-9B59641FAEE7}"/>
                </c:ext>
              </c:extLst>
            </c:dLbl>
            <c:dLbl>
              <c:idx val="2"/>
              <c:layout>
                <c:manualLayout>
                  <c:x val="0"/>
                  <c:y val="-3.492321818830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CE-418B-893D-765550AA3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первоначальный бюджет</c:v>
                </c:pt>
                <c:pt idx="1">
                  <c:v>2025 уточ. бюджет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2723.7799999999997</c:v>
                </c:pt>
                <c:pt idx="1">
                  <c:v>2985.5949999999998</c:v>
                </c:pt>
                <c:pt idx="2">
                  <c:v>3309.4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305689167413857E-3"/>
                  <c:y val="6.330870438951163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4C-4F87-A552-F62C05ADB8EA}"/>
                </c:ext>
              </c:extLst>
            </c:dLbl>
            <c:dLbl>
              <c:idx val="1"/>
              <c:layout>
                <c:manualLayout>
                  <c:x val="-8.0219458986729546E-3"/>
                  <c:y val="-1.44202642661002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4C-4F87-A552-F62C05ADB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первоначальный бюджет</c:v>
                </c:pt>
                <c:pt idx="1">
                  <c:v>2025 уточ. бюджет</c:v>
                </c:pt>
                <c:pt idx="2">
                  <c:v>2026 прогноз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1010.95</c:v>
                </c:pt>
                <c:pt idx="1">
                  <c:v>1016.374</c:v>
                </c:pt>
                <c:pt idx="2">
                  <c:v>1279.07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275-4B1C-8CAE-F1334477C94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безвозмездные поступления (2025 г. уточ. бюджет  -39,0 млн руб.)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2025 первоначальный бюджет</c:v>
                </c:pt>
                <c:pt idx="1">
                  <c:v>2025 уточ. бюджет</c:v>
                </c:pt>
                <c:pt idx="2">
                  <c:v>2026 прогноз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33.9</c:v>
                </c:pt>
                <c:pt idx="1">
                  <c:v>39.034999999999997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EE-49B2-9EA5-7B3156DAA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100"/>
        <c:axId val="137808512"/>
        <c:axId val="137814400"/>
      </c:barChart>
      <c:catAx>
        <c:axId val="13780851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137814400"/>
        <c:crosses val="autoZero"/>
        <c:auto val="1"/>
        <c:lblAlgn val="ctr"/>
        <c:lblOffset val="30"/>
        <c:noMultiLvlLbl val="0"/>
      </c:catAx>
      <c:valAx>
        <c:axId val="1378144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780851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72695426971422E-2"/>
          <c:y val="0.77411506650421102"/>
          <c:w val="0.97554737912723744"/>
          <c:h val="0.2084233244016362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46153926621243"/>
          <c:y val="1.7634846128207978E-2"/>
          <c:w val="0.70729021548269888"/>
          <c:h val="0.504497451102882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уточненный бюджет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E6766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892-43A1-BDF3-5FE77F4344A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892-43A1-BDF3-5FE77F4344A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892-43A1-BDF3-5FE77F4344AB}"/>
              </c:ext>
            </c:extLst>
          </c:dPt>
          <c:dLbls>
            <c:dLbl>
              <c:idx val="0"/>
              <c:layout>
                <c:manualLayout>
                  <c:x val="-7.5052914019512806E-2"/>
                  <c:y val="3.187631929785579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37,1 %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892-43A1-BDF3-5FE77F4344AB}"/>
                </c:ext>
              </c:extLst>
            </c:dLbl>
            <c:dLbl>
              <c:idx val="1"/>
              <c:layout>
                <c:manualLayout>
                  <c:x val="-4.5516299610162281E-3"/>
                  <c:y val="-4.433419434877606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4,2 %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892-43A1-BDF3-5FE77F4344AB}"/>
                </c:ext>
              </c:extLst>
            </c:dLbl>
            <c:dLbl>
              <c:idx val="2"/>
              <c:layout>
                <c:manualLayout>
                  <c:x val="0.15924373923413276"/>
                  <c:y val="3.527385846017109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58,7 %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892-43A1-BDF3-5FE77F4344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(с учетом доп. норматива по НДФЛ взамен дотации)</c:v>
                </c:pt>
                <c:pt idx="1">
                  <c:v>Неналоговые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3494.1790000000001</c:v>
                </c:pt>
                <c:pt idx="1">
                  <c:v>396.18</c:v>
                </c:pt>
                <c:pt idx="2">
                  <c:v>5522.7139999999999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92-43A1-BDF3-5FE77F434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6">
          <a:noFill/>
        </a:ln>
      </c:spPr>
    </c:plotArea>
    <c:legend>
      <c:legendPos val="b"/>
      <c:layout>
        <c:manualLayout>
          <c:xMode val="edge"/>
          <c:yMode val="edge"/>
          <c:x val="5.7837987209975385E-2"/>
          <c:y val="0.63385619190460318"/>
          <c:w val="0.90954405026744678"/>
          <c:h val="0.3142937821723512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80335958535973"/>
          <c:y val="1.7634880277419086E-2"/>
          <c:w val="0.70729021548269888"/>
          <c:h val="0.504497451102882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6">
          <a:noFill/>
        </a:ln>
      </c:spPr>
    </c:plotArea>
    <c:plotVisOnly val="1"/>
    <c:dispBlanksAs val="zero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80335958535973"/>
          <c:y val="1.7634880277419086E-2"/>
          <c:w val="0.70729021548269888"/>
          <c:h val="0.504497451102882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 прогноз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E6766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892-43A1-BDF3-5FE77F4344A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892-43A1-BDF3-5FE77F4344A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892-43A1-BDF3-5FE77F4344AB}"/>
              </c:ext>
            </c:extLst>
          </c:dPt>
          <c:dLbls>
            <c:dLbl>
              <c:idx val="0"/>
              <c:layout>
                <c:manualLayout>
                  <c:x val="-5.3398701470783093E-2"/>
                  <c:y val="9.78881348400083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92-43A1-BDF3-5FE77F4344AB}"/>
                </c:ext>
              </c:extLst>
            </c:dLbl>
            <c:dLbl>
              <c:idx val="1"/>
              <c:layout>
                <c:manualLayout>
                  <c:x val="-6.3753983806740912E-3"/>
                  <c:y val="-1.47441244758115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892-43A1-BDF3-5FE77F4344AB}"/>
                </c:ext>
              </c:extLst>
            </c:dLbl>
            <c:dLbl>
              <c:idx val="2"/>
              <c:layout>
                <c:manualLayout>
                  <c:x val="0.1272599603885824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92-43A1-BDF3-5FE77F4344A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4091.85</c:v>
                </c:pt>
                <c:pt idx="1">
                  <c:v>334.7</c:v>
                </c:pt>
                <c:pt idx="2">
                  <c:v>5014.1000000000004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92-43A1-BDF3-5FE77F4344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43.342884229369794</c:v>
                </c:pt>
                <c:pt idx="1">
                  <c:v>3.5453067320576439</c:v>
                </c:pt>
                <c:pt idx="2">
                  <c:v>53.111809038572552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9F-4A89-BEF4-C2D20D9F1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6">
          <a:noFill/>
        </a:ln>
      </c:spPr>
    </c:plotArea>
    <c:plotVisOnly val="1"/>
    <c:dispBlanksAs val="zero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15402668407744"/>
          <c:y val="4.8942936484903894E-2"/>
          <c:w val="0.59851301244306188"/>
          <c:h val="0.95105706351509611"/>
        </c:manualLayout>
      </c:layout>
      <c:pie3DChart>
        <c:varyColors val="1"/>
        <c:ser>
          <c:idx val="1"/>
          <c:order val="0"/>
          <c:tx>
            <c:strRef>
              <c:f>Лист1!$D$1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E97-4EAF-A8E8-A35753117B99}"/>
              </c:ext>
            </c:extLst>
          </c:dPt>
          <c:dPt>
            <c:idx val="1"/>
            <c:bubble3D val="0"/>
            <c:explosion val="24"/>
            <c:extLst xmlns:c16r2="http://schemas.microsoft.com/office/drawing/2015/06/chart">
              <c:ext xmlns:c16="http://schemas.microsoft.com/office/drawing/2014/chart" uri="{C3380CC4-5D6E-409C-BE32-E72D297353CC}">
                <c16:uniqueId val="{00000001-5E97-4EAF-A8E8-A35753117B99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E97-4EAF-A8E8-A35753117B99}"/>
              </c:ext>
            </c:extLst>
          </c:dPt>
          <c:dLbls>
            <c:dLbl>
              <c:idx val="0"/>
              <c:layout>
                <c:manualLayout>
                  <c:x val="9.367894308039848E-2"/>
                  <c:y val="0.134578907110850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97-4EAF-A8E8-A35753117B99}"/>
                </c:ext>
              </c:extLst>
            </c:dLbl>
            <c:dLbl>
              <c:idx val="1"/>
              <c:layout>
                <c:manualLayout>
                  <c:x val="-7.0514497601461487E-3"/>
                  <c:y val="1.84534919058560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97-4EAF-A8E8-A35753117B99}"/>
                </c:ext>
              </c:extLst>
            </c:dLbl>
            <c:dLbl>
              <c:idx val="2"/>
              <c:layout>
                <c:manualLayout>
                  <c:x val="-1.7636929230085547E-2"/>
                  <c:y val="1.48134948421964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97-4EAF-A8E8-A35753117B99}"/>
                </c:ext>
              </c:extLst>
            </c:dLbl>
            <c:dLbl>
              <c:idx val="3"/>
              <c:layout>
                <c:manualLayout>
                  <c:x val="-5.3452804601717675E-2"/>
                  <c:y val="-1.52014569116773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97-4EAF-A8E8-A35753117B99}"/>
                </c:ext>
              </c:extLst>
            </c:dLbl>
            <c:dLbl>
              <c:idx val="4"/>
              <c:layout>
                <c:manualLayout>
                  <c:x val="-8.837566572004589E-2"/>
                  <c:y val="-0.130370279366921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97-4EAF-A8E8-A35753117B99}"/>
                </c:ext>
              </c:extLst>
            </c:dLbl>
            <c:dLbl>
              <c:idx val="5"/>
              <c:layout>
                <c:manualLayout>
                  <c:x val="-8.5875735879221204E-2"/>
                  <c:y val="-0.184123755335904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97-4EAF-A8E8-A35753117B99}"/>
                </c:ext>
              </c:extLst>
            </c:dLbl>
            <c:dLbl>
              <c:idx val="6"/>
              <c:layout>
                <c:manualLayout>
                  <c:x val="4.2804904986371017E-2"/>
                  <c:y val="-0.120337085788683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97-4EAF-A8E8-A35753117B99}"/>
                </c:ext>
              </c:extLst>
            </c:dLbl>
            <c:dLbl>
              <c:idx val="7"/>
              <c:layout>
                <c:manualLayout>
                  <c:x val="0.15157516401404642"/>
                  <c:y val="-7.06705239732032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97-4EAF-A8E8-A35753117B99}"/>
                </c:ext>
              </c:extLst>
            </c:dLbl>
            <c:dLbl>
              <c:idx val="8"/>
              <c:layout>
                <c:manualLayout>
                  <c:x val="0.11163173494135145"/>
                  <c:y val="0.222203373520371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97-4EAF-A8E8-A35753117B99}"/>
                </c:ext>
              </c:extLst>
            </c:dLbl>
            <c:dLbl>
              <c:idx val="9"/>
              <c:layout>
                <c:manualLayout>
                  <c:x val="0.13670354576075591"/>
                  <c:y val="0.126946823386203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97-4EAF-A8E8-A35753117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 (с учетом доп. норматива по НДФЛ взамен дотации)</c:v>
                </c:pt>
                <c:pt idx="1">
                  <c:v>Налоги на товары (работы, услуги), реализуемые на территории РФ (акцизы, турналог)</c:v>
                </c:pt>
                <c:pt idx="2">
                  <c:v>Налоги на совокупный доход (УСН, Патент, ЕСХН)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Госпошлина</c:v>
                </c:pt>
                <c:pt idx="6">
                  <c:v>Доходы от использования имущества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Прочие доходы (доходы от оказания платных услуг, штрафы, ср-ва граждан от самообложения и инициативных платежей и т.д.) </c:v>
                </c:pt>
              </c:strCache>
            </c:strRef>
          </c:cat>
          <c:val>
            <c:numRef>
              <c:f>Лист1!$D$2:$D$10</c:f>
              <c:numCache>
                <c:formatCode>0.0%</c:formatCode>
                <c:ptCount val="9"/>
                <c:pt idx="0">
                  <c:v>0.61724678845443837</c:v>
                </c:pt>
                <c:pt idx="1">
                  <c:v>2.0690051135393843E-2</c:v>
                </c:pt>
                <c:pt idx="2">
                  <c:v>0.1651630219181234</c:v>
                </c:pt>
                <c:pt idx="3">
                  <c:v>3.0038594538150463E-2</c:v>
                </c:pt>
                <c:pt idx="4">
                  <c:v>7.3636214136313785E-2</c:v>
                </c:pt>
                <c:pt idx="5">
                  <c:v>1.760956353595473E-2</c:v>
                </c:pt>
                <c:pt idx="6">
                  <c:v>3.3172848348257407E-2</c:v>
                </c:pt>
                <c:pt idx="7">
                  <c:v>3.4829803229562334E-2</c:v>
                </c:pt>
                <c:pt idx="8">
                  <c:v>7.6131147038059586E-3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E97-4EAF-A8E8-A35753117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793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7D1486D-493D-4E70-AF0A-306240A950C9}">
      <dgm:prSet custT="1"/>
      <dgm:spPr>
        <a:xfrm>
          <a:off x="2703681" y="4410899"/>
          <a:ext cx="3896880" cy="1176061"/>
        </a:xfrm>
        <a:gradFill rotWithShape="0">
          <a:gsLst>
            <a:gs pos="0">
              <a:srgbClr val="A04DA3">
                <a:hueOff val="-4134818"/>
                <a:satOff val="6705"/>
                <a:lumOff val="49"/>
                <a:alphaOff val="0"/>
                <a:tint val="43000"/>
                <a:satMod val="165000"/>
              </a:srgbClr>
            </a:gs>
            <a:gs pos="55000">
              <a:srgbClr val="A04DA3">
                <a:hueOff val="-4134818"/>
                <a:satOff val="6705"/>
                <a:lumOff val="49"/>
                <a:alphaOff val="0"/>
                <a:tint val="83000"/>
                <a:satMod val="155000"/>
              </a:srgbClr>
            </a:gs>
            <a:gs pos="100000">
              <a:srgbClr val="A04DA3">
                <a:hueOff val="-4134818"/>
                <a:satOff val="6705"/>
                <a:lumOff val="4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Экономическое развитие</a:t>
          </a:r>
        </a:p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201,4 млн руб. – 2,2 %</a:t>
          </a:r>
        </a:p>
      </dgm:t>
    </dgm:pt>
    <dgm:pt modelId="{B530B06B-BE14-490B-8DFF-C8FE752D414F}" type="parTrans" cxnId="{4BB99813-9C24-4D6C-9589-B1BA588D383B}">
      <dgm:prSet/>
      <dgm:spPr>
        <a:xfrm rot="5202252">
          <a:off x="4541982" y="4338888"/>
          <a:ext cx="144260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022494A4-CE94-4DAC-80AE-B477881A813A}" type="sibTrans" cxnId="{4BB99813-9C24-4D6C-9589-B1BA588D383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D451992-A30C-4668-B278-AF57D527CC16}">
      <dgm:prSet custT="1"/>
      <dgm:spPr>
        <a:xfrm>
          <a:off x="6215377" y="2178643"/>
          <a:ext cx="2614173" cy="1608111"/>
        </a:xfr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Муниципальное управление</a:t>
          </a:r>
        </a:p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769,6 млн руб. </a:t>
          </a:r>
          <a:b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</a:b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– 8,2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%</a:t>
          </a:r>
        </a:p>
      </dgm:t>
    </dgm:pt>
    <dgm:pt modelId="{57AC670F-8556-4BAD-BE91-D19047302F60}" type="parTrans" cxnId="{07424107-0A64-4958-9D61-32337258076B}">
      <dgm:prSet/>
      <dgm:spPr>
        <a:xfrm rot="65732">
          <a:off x="5944015" y="2955109"/>
          <a:ext cx="271386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CAEE4DC4-D181-47B7-BC8B-5A6882B46FF5}" type="sibTrans" cxnId="{07424107-0A64-4958-9D61-32337258076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A26A8F3-01A0-4074-AC15-14AF7D25EB55}">
      <dgm:prSet custT="1"/>
      <dgm:spPr>
        <a:xfrm>
          <a:off x="2487667" y="0"/>
          <a:ext cx="4118779" cy="1176061"/>
        </a:xfrm>
        <a:gradFill rotWithShape="0">
          <a:gsLst>
            <a:gs pos="0">
              <a:srgbClr val="A04DA3">
                <a:hueOff val="-12404454"/>
                <a:satOff val="20116"/>
                <a:lumOff val="148"/>
                <a:alphaOff val="0"/>
                <a:tint val="43000"/>
                <a:satMod val="165000"/>
              </a:srgbClr>
            </a:gs>
            <a:gs pos="55000">
              <a:srgbClr val="A04DA3">
                <a:hueOff val="-12404454"/>
                <a:satOff val="20116"/>
                <a:lumOff val="148"/>
                <a:alphaOff val="0"/>
                <a:tint val="83000"/>
                <a:satMod val="155000"/>
              </a:srgbClr>
            </a:gs>
            <a:gs pos="100000">
              <a:srgbClr val="A04DA3">
                <a:hueOff val="-12404454"/>
                <a:satOff val="20116"/>
                <a:lumOff val="14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Социальное развитие </a:t>
          </a:r>
        </a:p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6 369,7 млн руб. – 68,3%</a:t>
          </a:r>
        </a:p>
      </dgm:t>
    </dgm:pt>
    <dgm:pt modelId="{8EC74154-CED7-4D4E-88F1-7AE000C631E9}" type="parTrans" cxnId="{F89D5CE6-6433-47FF-A3D8-F66C35763ABD}">
      <dgm:prSet/>
      <dgm:spPr>
        <a:xfrm rot="16221082">
          <a:off x="4338139" y="1380118"/>
          <a:ext cx="408121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E8CA429-25A4-4B25-98BD-7428ED6906A5}">
      <dgm:prSet custT="1"/>
      <dgm:spPr>
        <a:xfrm>
          <a:off x="121775" y="2106638"/>
          <a:ext cx="3085962" cy="1608087"/>
        </a:xfr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инфраструктуры</a:t>
          </a:r>
        </a:p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1 985,7 млн руб.</a:t>
          </a:r>
          <a:b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</a:b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– 21,3 %</a:t>
          </a:r>
        </a:p>
      </dgm:t>
    </dgm:pt>
    <dgm:pt modelId="{4579B80E-255C-4ECE-87AC-43952E35262C}" type="parTrans" cxnId="{9CF43165-8163-400C-BB62-C7A967EA6D6C}">
      <dgm:prSet/>
      <dgm:spPr>
        <a:xfrm rot="17793">
          <a:off x="3121404" y="2918445"/>
          <a:ext cx="86334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7663F59B-5D5A-45A8-8AE8-E426CA04AE89}" type="sibTrans" cxnId="{9CF43165-8163-400C-BB62-C7A967EA6D6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190FA2E-5A29-43C0-A0A2-283C5240E74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 flipH="1">
          <a:off x="3121404" y="1584175"/>
          <a:ext cx="2822635" cy="2682701"/>
        </a:xfr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000" r="3000" b="4000"/>
          </a:stretch>
        </a:blipFill>
        <a:ln w="19050" cap="flat" cmpd="sng" algn="ctr">
          <a:noFill/>
          <a:prstDash val="solid"/>
          <a:round/>
        </a:ln>
        <a:effectLst>
          <a:softEdge rad="76200"/>
        </a:effectLst>
        <a:scene3d>
          <a:camera prst="orthographicFront"/>
          <a:lightRig rig="flat" dir="t"/>
        </a:scene3d>
        <a:sp3d/>
      </dgm:spPr>
      <dgm:t>
        <a:bodyPr/>
        <a:lstStyle/>
        <a:p>
          <a:pPr rtl="0"/>
          <a:endParaRPr lang="ru-RU" sz="14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gm:t>
    </dgm:pt>
    <dgm:pt modelId="{27C1FE19-38C9-4A6C-8836-C90CDAA45755}" type="sibTrans" cxnId="{65615642-2456-4D9D-99B1-A2BF4B1F179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C63031C-8316-46B6-9B81-B41FBE45ADDE}" type="parTrans" cxnId="{65615642-2456-4D9D-99B1-A2BF4B1F179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21E626F-8B59-40F6-999E-9AAE87B81C6E}">
      <dgm:prSet custScaleX="350218" custRadScaleRad="105398" custRadScaleInc="-399259"/>
      <dgm:spPr/>
      <dgm:t>
        <a:bodyPr/>
        <a:lstStyle/>
        <a:p>
          <a:endParaRPr lang="ru-RU" dirty="0">
            <a:latin typeface="+mj-lt"/>
          </a:endParaRPr>
        </a:p>
      </dgm:t>
    </dgm:pt>
    <dgm:pt modelId="{08C91116-AD5B-4DF2-898B-940DCD55E130}" type="parTrans" cxnId="{41DD91EA-48C0-41B9-BEDB-49FCE71FE4E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88FE720-598F-443A-9E3A-59BF0A2D915B}" type="sibTrans" cxnId="{41DD91EA-48C0-41B9-BEDB-49FCE71FE4E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54EAAC09-80C4-459A-BBCE-BB72408F2EDA}">
      <dgm:prSet custT="1"/>
      <dgm:spPr/>
      <dgm:t>
        <a:bodyPr/>
        <a:lstStyle/>
        <a:p>
          <a:endParaRPr lang="ru-RU" sz="1700" b="1" dirty="0">
            <a:solidFill>
              <a:schemeClr val="tx1"/>
            </a:solidFill>
            <a:latin typeface="+mj-lt"/>
          </a:endParaRPr>
        </a:p>
      </dgm:t>
    </dgm:pt>
    <dgm:pt modelId="{0C5EAF4C-EB74-466F-8BD2-03EE06E94025}" type="parTrans" cxnId="{57D62432-2490-4398-926B-9C8CED63077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B14AF6F-1BE4-4983-8FCA-BBF22777A1B5}" type="sibTrans" cxnId="{57D62432-2490-4398-926B-9C8CED63077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2FF8EDC-3A58-446E-A184-6D6382AE1B29}" type="pres">
      <dgm:prSet presAssocID="{7190FA2E-5A29-43C0-A0A2-283C5240E741}" presName="singleCycle" presStyleCnt="0"/>
      <dgm:spPr/>
    </dgm:pt>
    <dgm:pt modelId="{9C0D22E0-7A2B-482F-8053-71E45C45DBB0}" type="pres">
      <dgm:prSet presAssocID="{7190FA2E-5A29-43C0-A0A2-283C5240E741}" presName="singleCenter" presStyleLbl="node1" presStyleIdx="0" presStyleCnt="5" custFlipHor="1" custScaleX="151989" custScaleY="136424" custLinFactNeighborX="-396" custLinFactNeighborY="-2687">
        <dgm:presLayoutVars>
          <dgm:chMax val="7"/>
          <dgm:chPref val="7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FB4D8DF-DA6D-46D3-8658-FAA5E59A05E0}" type="pres">
      <dgm:prSet presAssocID="{B530B06B-BE14-490B-8DFF-C8FE752D414F}" presName="Name56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260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0C4E1B0-BC52-4794-9347-F4B7BCDA5C79}" type="pres">
      <dgm:prSet presAssocID="{67D1486D-493D-4E70-AF0A-306240A950C9}" presName="text0" presStyleLbl="node1" presStyleIdx="1" presStyleCnt="5" custScaleX="331350" custRadScaleRad="82730" custRadScaleInc="3917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3102931-1314-43AB-9CAC-5AFAC0905739}" type="pres">
      <dgm:prSet presAssocID="{57AC670F-8556-4BAD-BE91-D19047302F60}" presName="Name56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386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BB470B0-F698-4D73-90AA-5BB339FA778B}" type="pres">
      <dgm:prSet presAssocID="{ED451992-A30C-4668-B278-AF57D527CC16}" presName="text0" presStyleLbl="node1" presStyleIdx="2" presStyleCnt="5" custScaleX="222282" custScaleY="136737" custRadScaleRad="128159" custRadScaleInc="-128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5F933D6-6D14-427E-9725-B6DD707EC084}" type="pres">
      <dgm:prSet presAssocID="{8EC74154-CED7-4D4E-88F1-7AE000C631E9}" presName="Name56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121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741B4FF-7B49-40E8-969A-388F36716E4F}" type="pres">
      <dgm:prSet presAssocID="{EA26A8F3-01A0-4074-AC15-14AF7D25EB55}" presName="text0" presStyleLbl="node1" presStyleIdx="3" presStyleCnt="5" custScaleX="350218" custRadScaleRad="93750" custRadScaleInc="-39886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244F5BC-BDB3-4C73-84AB-E2C648D217AF}" type="pres">
      <dgm:prSet presAssocID="{4579B80E-255C-4ECE-87AC-43952E35262C}" presName="Name56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334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308A190-899F-427B-AA72-EF21A362D575}" type="pres">
      <dgm:prSet presAssocID="{EE8CA429-25A4-4B25-98BD-7428ED6906A5}" presName="text0" presStyleLbl="node1" presStyleIdx="4" presStyleCnt="5" custScaleX="242712" custScaleY="136735" custRadScaleRad="124744" custRadScaleInc="1641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328F3D7C-5843-436C-91D3-180A5616C971}" type="presOf" srcId="{4579B80E-255C-4ECE-87AC-43952E35262C}" destId="{1244F5BC-BDB3-4C73-84AB-E2C648D217AF}" srcOrd="0" destOrd="0" presId="urn:microsoft.com/office/officeart/2008/layout/RadialCluster"/>
    <dgm:cxn modelId="{41DD91EA-48C0-41B9-BEDB-49FCE71FE4E4}" srcId="{5E72A612-8B8A-402D-B046-CF51C114C440}" destId="{121E626F-8B59-40F6-999E-9AAE87B81C6E}" srcOrd="2" destOrd="0" parTransId="{08C91116-AD5B-4DF2-898B-940DCD55E130}" sibTransId="{388FE720-598F-443A-9E3A-59BF0A2D915B}"/>
    <dgm:cxn modelId="{882F04B9-CC5A-4AB6-9AB5-D4A3650AD628}" type="presOf" srcId="{B530B06B-BE14-490B-8DFF-C8FE752D414F}" destId="{FFB4D8DF-DA6D-46D3-8658-FAA5E59A05E0}" srcOrd="0" destOrd="0" presId="urn:microsoft.com/office/officeart/2008/layout/RadialCluster"/>
    <dgm:cxn modelId="{BFD13A55-9BC1-46C1-B8E8-ABB278E9A75D}" type="presOf" srcId="{7190FA2E-5A29-43C0-A0A2-283C5240E741}" destId="{9C0D22E0-7A2B-482F-8053-71E45C45DBB0}" srcOrd="0" destOrd="0" presId="urn:microsoft.com/office/officeart/2008/layout/RadialCluster"/>
    <dgm:cxn modelId="{57D62432-2490-4398-926B-9C8CED63077B}" srcId="{5E72A612-8B8A-402D-B046-CF51C114C440}" destId="{54EAAC09-80C4-459A-BBCE-BB72408F2EDA}" srcOrd="1" destOrd="0" parTransId="{0C5EAF4C-EB74-466F-8BD2-03EE06E94025}" sibTransId="{EB14AF6F-1BE4-4983-8FCA-BBF22777A1B5}"/>
    <dgm:cxn modelId="{6B3ECD82-48AC-4DC6-81D5-81CDCCA283C4}" type="presOf" srcId="{EE8CA429-25A4-4B25-98BD-7428ED6906A5}" destId="{B308A190-899F-427B-AA72-EF21A362D575}" srcOrd="0" destOrd="0" presId="urn:microsoft.com/office/officeart/2008/layout/RadialCluster"/>
    <dgm:cxn modelId="{E04CF1E6-C977-4478-BF16-1A0708393104}" type="presOf" srcId="{ED451992-A30C-4668-B278-AF57D527CC16}" destId="{7BB470B0-F698-4D73-90AA-5BB339FA778B}" srcOrd="0" destOrd="0" presId="urn:microsoft.com/office/officeart/2008/layout/RadialCluster"/>
    <dgm:cxn modelId="{F89D5CE6-6433-47FF-A3D8-F66C35763ABD}" srcId="{7190FA2E-5A29-43C0-A0A2-283C5240E741}" destId="{EA26A8F3-01A0-4074-AC15-14AF7D25EB55}" srcOrd="2" destOrd="0" parTransId="{8EC74154-CED7-4D4E-88F1-7AE000C631E9}" sibTransId="{17EAAF3B-FEA5-47B3-AFD6-1EC6D4C7450F}"/>
    <dgm:cxn modelId="{4BB99813-9C24-4D6C-9589-B1BA588D383B}" srcId="{7190FA2E-5A29-43C0-A0A2-283C5240E741}" destId="{67D1486D-493D-4E70-AF0A-306240A950C9}" srcOrd="0" destOrd="0" parTransId="{B530B06B-BE14-490B-8DFF-C8FE752D414F}" sibTransId="{022494A4-CE94-4DAC-80AE-B477881A813A}"/>
    <dgm:cxn modelId="{B5D28D92-ED0F-4A4A-BB07-DD23F2167497}" type="presOf" srcId="{EA26A8F3-01A0-4074-AC15-14AF7D25EB55}" destId="{9741B4FF-7B49-40E8-969A-388F36716E4F}" srcOrd="0" destOrd="0" presId="urn:microsoft.com/office/officeart/2008/layout/RadialCluster"/>
    <dgm:cxn modelId="{BCBAACBE-3A6A-444C-BB47-74173F52922D}" type="presOf" srcId="{8EC74154-CED7-4D4E-88F1-7AE000C631E9}" destId="{25F933D6-6D14-427E-9725-B6DD707EC084}" srcOrd="0" destOrd="0" presId="urn:microsoft.com/office/officeart/2008/layout/RadialCluster"/>
    <dgm:cxn modelId="{9CF43165-8163-400C-BB62-C7A967EA6D6C}" srcId="{7190FA2E-5A29-43C0-A0A2-283C5240E741}" destId="{EE8CA429-25A4-4B25-98BD-7428ED6906A5}" srcOrd="3" destOrd="0" parTransId="{4579B80E-255C-4ECE-87AC-43952E35262C}" sibTransId="{7663F59B-5D5A-45A8-8AE8-E426CA04AE89}"/>
    <dgm:cxn modelId="{65615642-2456-4D9D-99B1-A2BF4B1F1797}" srcId="{5E72A612-8B8A-402D-B046-CF51C114C440}" destId="{7190FA2E-5A29-43C0-A0A2-283C5240E741}" srcOrd="0" destOrd="0" parTransId="{0C63031C-8316-46B6-9B81-B41FBE45ADDE}" sibTransId="{27C1FE19-38C9-4A6C-8836-C90CDAA45755}"/>
    <dgm:cxn modelId="{760A656D-658D-4358-A5EE-9F988AB24112}" type="presOf" srcId="{5E72A612-8B8A-402D-B046-CF51C114C440}" destId="{C2AB0EC1-33D7-4002-A84A-4B3F2EA4BC5D}" srcOrd="0" destOrd="0" presId="urn:microsoft.com/office/officeart/2008/layout/RadialCluster"/>
    <dgm:cxn modelId="{ED9B9F80-D776-43D2-BE05-16D23C670065}" type="presOf" srcId="{57AC670F-8556-4BAD-BE91-D19047302F60}" destId="{83102931-1314-43AB-9CAC-5AFAC0905739}" srcOrd="0" destOrd="0" presId="urn:microsoft.com/office/officeart/2008/layout/RadialCluster"/>
    <dgm:cxn modelId="{D5F21B62-1D60-4777-A3F3-84E7667F647F}" type="presOf" srcId="{67D1486D-493D-4E70-AF0A-306240A950C9}" destId="{90C4E1B0-BC52-4794-9347-F4B7BCDA5C79}" srcOrd="0" destOrd="0" presId="urn:microsoft.com/office/officeart/2008/layout/RadialCluster"/>
    <dgm:cxn modelId="{07424107-0A64-4958-9D61-32337258076B}" srcId="{7190FA2E-5A29-43C0-A0A2-283C5240E741}" destId="{ED451992-A30C-4668-B278-AF57D527CC16}" srcOrd="1" destOrd="0" parTransId="{57AC670F-8556-4BAD-BE91-D19047302F60}" sibTransId="{CAEE4DC4-D181-47B7-BC8B-5A6882B46FF5}"/>
    <dgm:cxn modelId="{2825D6DC-9D4E-4D73-974E-60C5D060D7DC}" type="presParOf" srcId="{C2AB0EC1-33D7-4002-A84A-4B3F2EA4BC5D}" destId="{22FF8EDC-3A58-446E-A184-6D6382AE1B29}" srcOrd="0" destOrd="0" presId="urn:microsoft.com/office/officeart/2008/layout/RadialCluster"/>
    <dgm:cxn modelId="{454ECA67-1295-4906-B0EC-D22A282DEFEB}" type="presParOf" srcId="{22FF8EDC-3A58-446E-A184-6D6382AE1B29}" destId="{9C0D22E0-7A2B-482F-8053-71E45C45DBB0}" srcOrd="0" destOrd="0" presId="urn:microsoft.com/office/officeart/2008/layout/RadialCluster"/>
    <dgm:cxn modelId="{CE3AA395-51EE-4315-81C3-4E1354585E8F}" type="presParOf" srcId="{22FF8EDC-3A58-446E-A184-6D6382AE1B29}" destId="{FFB4D8DF-DA6D-46D3-8658-FAA5E59A05E0}" srcOrd="1" destOrd="0" presId="urn:microsoft.com/office/officeart/2008/layout/RadialCluster"/>
    <dgm:cxn modelId="{E4BD549F-824D-4BBE-86F2-9EF36441506D}" type="presParOf" srcId="{22FF8EDC-3A58-446E-A184-6D6382AE1B29}" destId="{90C4E1B0-BC52-4794-9347-F4B7BCDA5C79}" srcOrd="2" destOrd="0" presId="urn:microsoft.com/office/officeart/2008/layout/RadialCluster"/>
    <dgm:cxn modelId="{9FBB17F7-A2BE-4DD4-8508-35E06E9A4CD8}" type="presParOf" srcId="{22FF8EDC-3A58-446E-A184-6D6382AE1B29}" destId="{83102931-1314-43AB-9CAC-5AFAC0905739}" srcOrd="3" destOrd="0" presId="urn:microsoft.com/office/officeart/2008/layout/RadialCluster"/>
    <dgm:cxn modelId="{AF43A921-3A97-4EAA-BE5C-C5B3C6B409EC}" type="presParOf" srcId="{22FF8EDC-3A58-446E-A184-6D6382AE1B29}" destId="{7BB470B0-F698-4D73-90AA-5BB339FA778B}" srcOrd="4" destOrd="0" presId="urn:microsoft.com/office/officeart/2008/layout/RadialCluster"/>
    <dgm:cxn modelId="{A2A7683C-4AE8-4722-9606-D8D68B919B55}" type="presParOf" srcId="{22FF8EDC-3A58-446E-A184-6D6382AE1B29}" destId="{25F933D6-6D14-427E-9725-B6DD707EC084}" srcOrd="5" destOrd="0" presId="urn:microsoft.com/office/officeart/2008/layout/RadialCluster"/>
    <dgm:cxn modelId="{2294F92F-1343-4AC2-9193-E93001683745}" type="presParOf" srcId="{22FF8EDC-3A58-446E-A184-6D6382AE1B29}" destId="{9741B4FF-7B49-40E8-969A-388F36716E4F}" srcOrd="6" destOrd="0" presId="urn:microsoft.com/office/officeart/2008/layout/RadialCluster"/>
    <dgm:cxn modelId="{573125B8-DE1E-469A-9898-DCE81DB744AF}" type="presParOf" srcId="{22FF8EDC-3A58-446E-A184-6D6382AE1B29}" destId="{1244F5BC-BDB3-4C73-84AB-E2C648D217AF}" srcOrd="7" destOrd="0" presId="urn:microsoft.com/office/officeart/2008/layout/RadialCluster"/>
    <dgm:cxn modelId="{9BCC2210-779D-45D8-B460-E43120F316BB}" type="presParOf" srcId="{22FF8EDC-3A58-446E-A184-6D6382AE1B29}" destId="{B308A190-899F-427B-AA72-EF21A362D575}" srcOrd="8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2748710" y="0"/>
          <a:ext cx="4730918" cy="1434166"/>
        </a:xfrm>
        <a:solidFill>
          <a:srgbClr val="FFFF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Социальное развитие</a:t>
          </a:r>
        </a:p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6 369,7 млн руб</a:t>
          </a:r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1D62364-8FCA-49DD-B897-847CEBED0F4B}">
      <dgm:prSet/>
      <dgm:spPr>
        <a:xfrm>
          <a:off x="692650" y="4692290"/>
          <a:ext cx="3064828" cy="1201309"/>
        </a:xfrm>
        <a:gradFill rotWithShape="0">
          <a:gsLst>
            <a:gs pos="0">
              <a:srgbClr val="A04DA3">
                <a:hueOff val="-13231418"/>
                <a:satOff val="21458"/>
                <a:lumOff val="158"/>
                <a:alphaOff val="0"/>
                <a:tint val="43000"/>
                <a:satMod val="165000"/>
              </a:srgbClr>
            </a:gs>
            <a:gs pos="55000">
              <a:srgbClr val="A04DA3">
                <a:hueOff val="-13231418"/>
                <a:satOff val="21458"/>
                <a:lumOff val="158"/>
                <a:alphaOff val="0"/>
                <a:tint val="83000"/>
                <a:satMod val="155000"/>
              </a:srgbClr>
            </a:gs>
            <a:gs pos="100000">
              <a:srgbClr val="A04DA3">
                <a:hueOff val="-13231418"/>
                <a:satOff val="21458"/>
                <a:lumOff val="15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rgbClr val="006600"/>
              </a:solidFill>
              <a:latin typeface="+mj-lt"/>
              <a:ea typeface="+mn-ea"/>
              <a:cs typeface="+mn-cs"/>
            </a:rPr>
            <a:t>Развитие системы образования</a:t>
          </a:r>
        </a:p>
        <a:p>
          <a:r>
            <a:rPr lang="ru-RU" b="1" dirty="0">
              <a:solidFill>
                <a:srgbClr val="006600"/>
              </a:solidFill>
              <a:latin typeface="+mj-lt"/>
              <a:ea typeface="+mn-ea"/>
              <a:cs typeface="Times New Roman" panose="02020603050405020304" pitchFamily="18" charset="0"/>
            </a:rPr>
            <a:t>5 371,7 млн руб. – 84,3%</a:t>
          </a:r>
        </a:p>
      </dgm:t>
    </dgm:pt>
    <dgm:pt modelId="{711196C6-3269-4DBB-8CDC-AA0CA7B970F7}" type="parTrans" cxnId="{373BD211-5336-4D79-812D-24A9DD8B595F}">
      <dgm:prSet/>
      <dgm:spPr>
        <a:xfrm rot="7336048">
          <a:off x="1706266" y="3063228"/>
          <a:ext cx="3853191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46975BFE-CF43-4355-BBBF-C6687A457152}" type="sibTrans" cxnId="{373BD211-5336-4D79-812D-24A9DD8B595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C562762-5AC3-47E7-B431-1E885202A88D}">
      <dgm:prSet custT="1"/>
      <dgm:spPr>
        <a:xfrm>
          <a:off x="4005023" y="3705592"/>
          <a:ext cx="2993134" cy="1201309"/>
        </a:xfrm>
        <a:solidFill>
          <a:srgbClr val="438086">
            <a:lumMod val="40000"/>
            <a:lumOff val="6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dirty="0">
              <a:solidFill>
                <a:srgbClr val="438086">
                  <a:lumMod val="50000"/>
                </a:srgbClr>
              </a:solidFill>
              <a:latin typeface="+mj-lt"/>
              <a:ea typeface="+mn-ea"/>
              <a:cs typeface="+mn-cs"/>
            </a:rPr>
            <a:t>Развитие сферы культуры</a:t>
          </a:r>
        </a:p>
        <a:p>
          <a:r>
            <a:rPr lang="ru-RU" sz="1600" b="1" dirty="0">
              <a:solidFill>
                <a:srgbClr val="438086">
                  <a:lumMod val="50000"/>
                </a:srgbClr>
              </a:solidFill>
              <a:latin typeface="+mj-lt"/>
              <a:ea typeface="+mn-ea"/>
              <a:cs typeface="+mn-cs"/>
            </a:rPr>
            <a:t>597,7 млн руб. – 9,4% </a:t>
          </a:r>
        </a:p>
      </dgm:t>
    </dgm:pt>
    <dgm:pt modelId="{E5CBE5F8-A62D-491F-A086-53EA3756E610}" type="parTrans" cxnId="{186C3BF6-61A3-46C6-9BEE-E57824F7FF95}">
      <dgm:prSet/>
      <dgm:spPr>
        <a:xfrm rot="5030355">
          <a:off x="4171853" y="2569879"/>
          <a:ext cx="2284620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2095EA84-C769-44BE-9330-1ADDE857C339}" type="sibTrans" cxnId="{186C3BF6-61A3-46C6-9BEE-E57824F7FF9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75130D-CA08-4847-8774-5B287EB1EDD1}">
      <dgm:prSet custT="1"/>
      <dgm:spPr>
        <a:xfrm>
          <a:off x="4581085" y="1921379"/>
          <a:ext cx="4082181" cy="1246971"/>
        </a:xfrm>
        <a:gradFill rotWithShape="0">
          <a:gsLst>
            <a:gs pos="99500">
              <a:srgbClr val="6B7C78"/>
            </a:gs>
            <a:gs pos="100000">
              <a:srgbClr val="A04DA3"/>
            </a:gs>
            <a:gs pos="98000">
              <a:srgbClr val="A04DA3">
                <a:hueOff val="-9923564"/>
                <a:satOff val="16093"/>
                <a:lumOff val="11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Развитие молодежной политики, физической культуры и спорта</a:t>
          </a:r>
        </a:p>
        <a:p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137,1 млн руб. – 2,1%</a:t>
          </a:r>
        </a:p>
      </dgm:t>
    </dgm:pt>
    <dgm:pt modelId="{4FEBE94C-2CBB-48FA-94D4-D86293BDEB36}" type="parTrans" cxnId="{2258592E-797E-4AE1-B2BB-FC364590F4EB}">
      <dgm:prSet/>
      <dgm:spPr>
        <a:xfrm rot="3028545">
          <a:off x="5590967" y="1677772"/>
          <a:ext cx="631632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ACB0DCCD-A2D9-448C-94FD-430A099F017F}" type="sibTrans" cxnId="{2258592E-797E-4AE1-B2BB-FC364590F4E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4D0DF41-587C-41D9-B594-62EDFE19F72E}">
      <dgm:prSet custT="1"/>
      <dgm:spPr>
        <a:xfrm>
          <a:off x="0" y="1512175"/>
          <a:ext cx="3556813" cy="1201309"/>
        </a:xfrm>
        <a:gradFill rotWithShape="0">
          <a:gsLst>
            <a:gs pos="0">
              <a:srgbClr val="A04DA3">
                <a:hueOff val="-3307855"/>
                <a:satOff val="5364"/>
                <a:lumOff val="39"/>
                <a:alphaOff val="0"/>
                <a:tint val="43000"/>
                <a:satMod val="165000"/>
              </a:srgbClr>
            </a:gs>
            <a:gs pos="55000">
              <a:srgbClr val="A04DA3">
                <a:hueOff val="-3307855"/>
                <a:satOff val="5364"/>
                <a:lumOff val="39"/>
                <a:alphaOff val="0"/>
                <a:tint val="83000"/>
                <a:satMod val="155000"/>
              </a:srgbClr>
            </a:gs>
            <a:gs pos="100000">
              <a:srgbClr val="A04DA3">
                <a:hueOff val="-3307855"/>
                <a:satOff val="5364"/>
                <a:lumOff val="3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Развитие отдельных направлений социальной сферы</a:t>
          </a:r>
        </a:p>
        <a:p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99,8 млн руб. – 1,6%</a:t>
          </a:r>
        </a:p>
      </dgm:t>
    </dgm:pt>
    <dgm:pt modelId="{26C35E9C-EB79-4EC3-A95A-7C0B3318C919}" type="parTrans" cxnId="{FC73ABAF-53B5-431E-BDF1-AD1CBE839D8F}">
      <dgm:prSet/>
      <dgm:spPr>
        <a:xfrm rot="9437678">
          <a:off x="3206108" y="1473171"/>
          <a:ext cx="202101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F0C26552-3332-45AF-9F30-0A47AE17F779}" type="sibTrans" cxnId="{FC73ABAF-53B5-431E-BDF1-AD1CBE839D8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D20C155-C254-45D8-894E-D136B959DD83}">
      <dgm:prSet custScaleX="291859" custScaleY="159940" custRadScaleRad="114289" custRadScaleInc="-3894"/>
      <dgm:spPr>
        <a:gradFill rotWithShape="0">
          <a:gsLst>
            <a:gs pos="99500">
              <a:srgbClr val="6B7C78"/>
            </a:gs>
            <a:gs pos="100000">
              <a:schemeClr val="accent3"/>
            </a:gs>
            <a:gs pos="98000">
              <a:schemeClr val="accent3">
                <a:hueOff val="-9923564"/>
                <a:satOff val="16093"/>
                <a:lumOff val="118"/>
                <a:alphaOff val="0"/>
                <a:shade val="85000"/>
              </a:schemeClr>
            </a:gs>
          </a:gsLst>
        </a:gradFill>
      </dgm:spPr>
      <dgm:t>
        <a:bodyPr/>
        <a:lstStyle/>
        <a:p>
          <a:endParaRPr lang="ru-RU">
            <a:latin typeface="+mj-lt"/>
          </a:endParaRPr>
        </a:p>
      </dgm:t>
    </dgm:pt>
    <dgm:pt modelId="{D0712915-B0AB-489E-BEB8-520263B087C6}" type="sibTrans" cxnId="{68435EE8-5560-44FF-8EEE-EFE334AD58D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036B0D9-2A17-496B-8031-F3529BF70A5A}" type="parTrans" cxnId="{68435EE8-5560-44FF-8EEE-EFE334AD58D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B39DA5F-756D-429F-BAA3-FE3D1B725D73}">
      <dgm:prSet/>
      <dgm:spPr>
        <a:xfrm>
          <a:off x="0" y="3096337"/>
          <a:ext cx="3551250" cy="1201309"/>
        </a:xfr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+mj-lt"/>
              <a:ea typeface="+mn-ea"/>
              <a:cs typeface="+mn-cs"/>
            </a:rPr>
            <a:t>Обеспечение безопасности населения и территории</a:t>
          </a:r>
        </a:p>
        <a:p>
          <a:r>
            <a:rPr lang="ru-RU" b="1" dirty="0">
              <a:solidFill>
                <a:schemeClr val="tx1"/>
              </a:solidFill>
              <a:latin typeface="+mj-lt"/>
              <a:ea typeface="+mn-ea"/>
              <a:cs typeface="+mn-cs"/>
            </a:rPr>
            <a:t>163,4 млн руб. – 2,6%</a:t>
          </a:r>
        </a:p>
      </dgm:t>
    </dgm:pt>
    <dgm:pt modelId="{E1FA13D5-9BE3-4FF2-A6DB-7CD3A5F02BC8}" type="parTrans" cxnId="{3B3D498A-4C33-4663-9A60-2A8E5FB58DB9}">
      <dgm:prSet/>
      <dgm:spPr>
        <a:xfrm rot="8294917">
          <a:off x="2131613" y="2265251"/>
          <a:ext cx="2496128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BA442CC5-DA38-474E-BE56-E61EDF6A2635}" type="sibTrans" cxnId="{3B3D498A-4C33-4663-9A60-2A8E5FB58DB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6" custScaleX="263855" custScaleY="79987" custLinFactNeighborX="-2888" custLinFactNeighborY="-53945">
        <dgm:presLayoutVars>
          <dgm:chMax val="7"/>
          <dgm:chPref val="7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C419525-2432-4C75-A3DB-03B3A6DB18CB}" type="pres">
      <dgm:prSet presAssocID="{26C35E9C-EB79-4EC3-A95A-7C0B3318C919}" presName="Name56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101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4AC298E-F55B-4A05-9DF0-941A7046CAAD}" type="pres">
      <dgm:prSet presAssocID="{74D0DF41-587C-41D9-B594-62EDFE19F72E}" presName="text0" presStyleLbl="node1" presStyleIdx="1" presStyleCnt="6" custScaleX="287722" custScaleY="112292" custRadScaleRad="134112" custRadScaleInc="-2060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EC3C421-C879-401D-B0DC-FF66B9825935}" type="pres">
      <dgm:prSet presAssocID="{4FEBE94C-2CBB-48FA-94D4-D86293BDEB36}" presName="Name56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632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9CF5A3F-731D-4CA8-A172-2EE92B59CD22}" type="pres">
      <dgm:prSet presAssocID="{C275130D-CA08-4847-8774-5B287EB1EDD1}" presName="text0" presStyleLbl="node1" presStyleIdx="2" presStyleCnt="6" custScaleX="269069" custScaleY="103801" custRadScaleRad="126252" custRadScaleInc="891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3B815EC-CAA4-4507-9C9C-5543149824E5}" type="pres">
      <dgm:prSet presAssocID="{E5CBE5F8-A62D-491F-A086-53EA3756E610}" presName="Name56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4620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7171378-8741-4EE4-A3D5-2875CA800DF9}" type="pres">
      <dgm:prSet presAssocID="{3C562762-5AC3-47E7-B431-1E885202A88D}" presName="text0" presStyleLbl="node1" presStyleIdx="3" presStyleCnt="6" custScaleX="249156" custRadScaleRad="84913" custRadScaleInc="-917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FEE470A-C3B7-42AF-9B4A-75F4F41EC0B9}" type="pres">
      <dgm:prSet presAssocID="{711196C6-3269-4DBB-8CDC-AA0CA7B970F7}" presName="Name56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3191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77F13BE-22C0-4D8B-85A0-71F03A892FE9}" type="pres">
      <dgm:prSet presAssocID="{F1D62364-8FCA-49DD-B897-847CEBED0F4B}" presName="text0" presStyleLbl="node1" presStyleIdx="4" presStyleCnt="6" custScaleX="255124" custRadScaleRad="81301" custRadScaleInc="-1088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DD399CF-5176-4341-80E0-2C7B737DD61B}" type="pres">
      <dgm:prSet presAssocID="{E1FA13D5-9BE3-4FF2-A6DB-7CD3A5F02BC8}" presName="Name56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6128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C1EFF82-156B-4F64-9108-F2DB37B86FFF}" type="pres">
      <dgm:prSet presAssocID="{3B39DA5F-756D-429F-BAA3-FE3D1B725D73}" presName="text0" presStyleLbl="node1" presStyleIdx="5" presStyleCnt="6" custScaleX="295615" custRadScaleRad="88515" custRadScaleInc="-996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6DDA9E95-45F9-4441-9054-0EB1411B854A}" type="presOf" srcId="{4FEBE94C-2CBB-48FA-94D4-D86293BDEB36}" destId="{9EC3C421-C879-401D-B0DC-FF66B9825935}" srcOrd="0" destOrd="0" presId="urn:microsoft.com/office/officeart/2008/layout/RadialCluster"/>
    <dgm:cxn modelId="{91A95187-89FE-45CF-8328-E317CD848446}" type="presOf" srcId="{E5CBE5F8-A62D-491F-A086-53EA3756E610}" destId="{93B815EC-CAA4-4507-9C9C-5543149824E5}" srcOrd="0" destOrd="0" presId="urn:microsoft.com/office/officeart/2008/layout/RadialCluster"/>
    <dgm:cxn modelId="{E7E82105-B874-4E57-8BDC-120857330750}" type="presOf" srcId="{EA26A8F3-01A0-4074-AC15-14AF7D25EB55}" destId="{2A201E2E-8BC9-4CD8-9385-ED6EAB347D95}" srcOrd="0" destOrd="0" presId="urn:microsoft.com/office/officeart/2008/layout/RadialCluster"/>
    <dgm:cxn modelId="{A7AA0E5B-CC72-4003-89FB-AFF2A20A96C0}" type="presOf" srcId="{26C35E9C-EB79-4EC3-A95A-7C0B3318C919}" destId="{2C419525-2432-4C75-A3DB-03B3A6DB18CB}" srcOrd="0" destOrd="0" presId="urn:microsoft.com/office/officeart/2008/layout/RadialCluster"/>
    <dgm:cxn modelId="{9920E999-BC03-4C39-A2A0-58C6E3A9EF97}" type="presOf" srcId="{74D0DF41-587C-41D9-B594-62EDFE19F72E}" destId="{44AC298E-F55B-4A05-9DF0-941A7046CAAD}" srcOrd="0" destOrd="0" presId="urn:microsoft.com/office/officeart/2008/layout/RadialCluster"/>
    <dgm:cxn modelId="{4C804C5A-8D6D-4AE6-A272-D31C886E4DD3}" type="presOf" srcId="{F1D62364-8FCA-49DD-B897-847CEBED0F4B}" destId="{077F13BE-22C0-4D8B-85A0-71F03A892FE9}" srcOrd="0" destOrd="0" presId="urn:microsoft.com/office/officeart/2008/layout/RadialCluster"/>
    <dgm:cxn modelId="{9D7C1C13-6F95-4810-8FE0-759BB7D75DD7}" type="presOf" srcId="{E1FA13D5-9BE3-4FF2-A6DB-7CD3A5F02BC8}" destId="{2DD399CF-5176-4341-80E0-2C7B737DD61B}" srcOrd="0" destOrd="0" presId="urn:microsoft.com/office/officeart/2008/layout/RadialCluster"/>
    <dgm:cxn modelId="{A3146067-5829-4151-BE03-2E652BBB8059}" type="presOf" srcId="{C275130D-CA08-4847-8774-5B287EB1EDD1}" destId="{39CF5A3F-731D-4CA8-A172-2EE92B59CD22}" srcOrd="0" destOrd="0" presId="urn:microsoft.com/office/officeart/2008/layout/RadialCluster"/>
    <dgm:cxn modelId="{18B6C3DA-A294-478B-BB0B-43C52D314182}" type="presOf" srcId="{3B39DA5F-756D-429F-BAA3-FE3D1B725D73}" destId="{EC1EFF82-156B-4F64-9108-F2DB37B86FFF}" srcOrd="0" destOrd="0" presId="urn:microsoft.com/office/officeart/2008/layout/RadialCluster"/>
    <dgm:cxn modelId="{3B3D498A-4C33-4663-9A60-2A8E5FB58DB9}" srcId="{EA26A8F3-01A0-4074-AC15-14AF7D25EB55}" destId="{3B39DA5F-756D-429F-BAA3-FE3D1B725D73}" srcOrd="4" destOrd="0" parTransId="{E1FA13D5-9BE3-4FF2-A6DB-7CD3A5F02BC8}" sibTransId="{BA442CC5-DA38-474E-BE56-E61EDF6A2635}"/>
    <dgm:cxn modelId="{894C95FD-9EDA-4494-8054-6E25A1C2CA0F}" type="presOf" srcId="{5E72A612-8B8A-402D-B046-CF51C114C440}" destId="{C2AB0EC1-33D7-4002-A84A-4B3F2EA4BC5D}" srcOrd="0" destOrd="0" presId="urn:microsoft.com/office/officeart/2008/layout/RadialCluster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186C3BF6-61A3-46C6-9BEE-E57824F7FF95}" srcId="{EA26A8F3-01A0-4074-AC15-14AF7D25EB55}" destId="{3C562762-5AC3-47E7-B431-1E885202A88D}" srcOrd="2" destOrd="0" parTransId="{E5CBE5F8-A62D-491F-A086-53EA3756E610}" sibTransId="{2095EA84-C769-44BE-9330-1ADDE857C339}"/>
    <dgm:cxn modelId="{A81F77C9-3BD2-4422-A54C-B39A04FF403E}" type="presOf" srcId="{3C562762-5AC3-47E7-B431-1E885202A88D}" destId="{77171378-8741-4EE4-A3D5-2875CA800DF9}" srcOrd="0" destOrd="0" presId="urn:microsoft.com/office/officeart/2008/layout/RadialCluster"/>
    <dgm:cxn modelId="{2258592E-797E-4AE1-B2BB-FC364590F4EB}" srcId="{EA26A8F3-01A0-4074-AC15-14AF7D25EB55}" destId="{C275130D-CA08-4847-8774-5B287EB1EDD1}" srcOrd="1" destOrd="0" parTransId="{4FEBE94C-2CBB-48FA-94D4-D86293BDEB36}" sibTransId="{ACB0DCCD-A2D9-448C-94FD-430A099F017F}"/>
    <dgm:cxn modelId="{F1596E42-C9AE-42B4-953E-67E568953AE2}" type="presOf" srcId="{711196C6-3269-4DBB-8CDC-AA0CA7B970F7}" destId="{0FEE470A-C3B7-42AF-9B4A-75F4F41EC0B9}" srcOrd="0" destOrd="0" presId="urn:microsoft.com/office/officeart/2008/layout/RadialCluster"/>
    <dgm:cxn modelId="{373BD211-5336-4D79-812D-24A9DD8B595F}" srcId="{EA26A8F3-01A0-4074-AC15-14AF7D25EB55}" destId="{F1D62364-8FCA-49DD-B897-847CEBED0F4B}" srcOrd="3" destOrd="0" parTransId="{711196C6-3269-4DBB-8CDC-AA0CA7B970F7}" sibTransId="{46975BFE-CF43-4355-BBBF-C6687A457152}"/>
    <dgm:cxn modelId="{68435EE8-5560-44FF-8EEE-EFE334AD58DF}" srcId="{5E72A612-8B8A-402D-B046-CF51C114C440}" destId="{6D20C155-C254-45D8-894E-D136B959DD83}" srcOrd="1" destOrd="0" parTransId="{A036B0D9-2A17-496B-8031-F3529BF70A5A}" sibTransId="{D0712915-B0AB-489E-BEB8-520263B087C6}"/>
    <dgm:cxn modelId="{FC73ABAF-53B5-431E-BDF1-AD1CBE839D8F}" srcId="{EA26A8F3-01A0-4074-AC15-14AF7D25EB55}" destId="{74D0DF41-587C-41D9-B594-62EDFE19F72E}" srcOrd="0" destOrd="0" parTransId="{26C35E9C-EB79-4EC3-A95A-7C0B3318C919}" sibTransId="{F0C26552-3332-45AF-9F30-0A47AE17F779}"/>
    <dgm:cxn modelId="{111D5129-0277-43B6-92DB-3D466EDB380C}" type="presParOf" srcId="{C2AB0EC1-33D7-4002-A84A-4B3F2EA4BC5D}" destId="{9D48971B-0F4E-40DE-868F-168DD3C88EBE}" srcOrd="0" destOrd="0" presId="urn:microsoft.com/office/officeart/2008/layout/RadialCluster"/>
    <dgm:cxn modelId="{701D0F09-3441-41AC-81F8-CD8E9AA4C2A5}" type="presParOf" srcId="{9D48971B-0F4E-40DE-868F-168DD3C88EBE}" destId="{2A201E2E-8BC9-4CD8-9385-ED6EAB347D95}" srcOrd="0" destOrd="0" presId="urn:microsoft.com/office/officeart/2008/layout/RadialCluster"/>
    <dgm:cxn modelId="{AE9E880E-B486-4315-AF7C-C0FFE2411D78}" type="presParOf" srcId="{9D48971B-0F4E-40DE-868F-168DD3C88EBE}" destId="{2C419525-2432-4C75-A3DB-03B3A6DB18CB}" srcOrd="1" destOrd="0" presId="urn:microsoft.com/office/officeart/2008/layout/RadialCluster"/>
    <dgm:cxn modelId="{64A1F975-37F1-4958-88CF-4FEDFCE1DF3E}" type="presParOf" srcId="{9D48971B-0F4E-40DE-868F-168DD3C88EBE}" destId="{44AC298E-F55B-4A05-9DF0-941A7046CAAD}" srcOrd="2" destOrd="0" presId="urn:microsoft.com/office/officeart/2008/layout/RadialCluster"/>
    <dgm:cxn modelId="{3767F574-3AF1-4F34-BB45-5A2448A068A3}" type="presParOf" srcId="{9D48971B-0F4E-40DE-868F-168DD3C88EBE}" destId="{9EC3C421-C879-401D-B0DC-FF66B9825935}" srcOrd="3" destOrd="0" presId="urn:microsoft.com/office/officeart/2008/layout/RadialCluster"/>
    <dgm:cxn modelId="{76C0133D-CE87-4E0E-AFB2-53D2D6F4ED77}" type="presParOf" srcId="{9D48971B-0F4E-40DE-868F-168DD3C88EBE}" destId="{39CF5A3F-731D-4CA8-A172-2EE92B59CD22}" srcOrd="4" destOrd="0" presId="urn:microsoft.com/office/officeart/2008/layout/RadialCluster"/>
    <dgm:cxn modelId="{608D187A-88D8-461A-82EC-622CCD43FB16}" type="presParOf" srcId="{9D48971B-0F4E-40DE-868F-168DD3C88EBE}" destId="{93B815EC-CAA4-4507-9C9C-5543149824E5}" srcOrd="5" destOrd="0" presId="urn:microsoft.com/office/officeart/2008/layout/RadialCluster"/>
    <dgm:cxn modelId="{5A05B6A6-7DDE-4E44-918A-9270C6440468}" type="presParOf" srcId="{9D48971B-0F4E-40DE-868F-168DD3C88EBE}" destId="{77171378-8741-4EE4-A3D5-2875CA800DF9}" srcOrd="6" destOrd="0" presId="urn:microsoft.com/office/officeart/2008/layout/RadialCluster"/>
    <dgm:cxn modelId="{223D0009-5CF8-4626-AA35-8E18470D6D1E}" type="presParOf" srcId="{9D48971B-0F4E-40DE-868F-168DD3C88EBE}" destId="{0FEE470A-C3B7-42AF-9B4A-75F4F41EC0B9}" srcOrd="7" destOrd="0" presId="urn:microsoft.com/office/officeart/2008/layout/RadialCluster"/>
    <dgm:cxn modelId="{A210DB5A-53D3-4D3C-BCC8-6C3508F8A4F8}" type="presParOf" srcId="{9D48971B-0F4E-40DE-868F-168DD3C88EBE}" destId="{077F13BE-22C0-4D8B-85A0-71F03A892FE9}" srcOrd="8" destOrd="0" presId="urn:microsoft.com/office/officeart/2008/layout/RadialCluster"/>
    <dgm:cxn modelId="{21EF4413-BB23-4873-A349-9C0E9FD9899E}" type="presParOf" srcId="{9D48971B-0F4E-40DE-868F-168DD3C88EBE}" destId="{2DD399CF-5176-4341-80E0-2C7B737DD61B}" srcOrd="9" destOrd="0" presId="urn:microsoft.com/office/officeart/2008/layout/RadialCluster"/>
    <dgm:cxn modelId="{0551DBEA-9A62-4E40-BF58-3F2D9F8CDE70}" type="presParOf" srcId="{9D48971B-0F4E-40DE-868F-168DD3C88EBE}" destId="{EC1EFF82-156B-4F64-9108-F2DB37B86FFF}" srcOrd="10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4757238" y="0"/>
          <a:ext cx="3672910" cy="1404024"/>
        </a:xfrm>
        <a:gradFill rotWithShape="0">
          <a:gsLst>
            <a:gs pos="100000">
              <a:srgbClr val="438086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Муниципальное управление</a:t>
          </a:r>
        </a:p>
        <a:p>
          <a:r>
            <a:rPr lang="ru-RU" sz="24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769,6 млн руб.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1D62364-8FCA-49DD-B897-847CEBED0F4B}">
      <dgm:prSet/>
      <dgm:spPr>
        <a:xfrm>
          <a:off x="4149031" y="3978857"/>
          <a:ext cx="4586358" cy="1637524"/>
        </a:xfr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Управление муниципальными финансами и муниципальным долгом</a:t>
          </a:r>
        </a:p>
        <a:p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202,6 млн руб. – 26,3%</a:t>
          </a:r>
        </a:p>
      </dgm:t>
    </dgm:pt>
    <dgm:pt modelId="{711196C6-3269-4DBB-8CDC-AA0CA7B970F7}" type="parTrans" cxnId="{373BD211-5336-4D79-812D-24A9DD8B595F}">
      <dgm:prSet/>
      <dgm:spPr>
        <a:xfrm rot="5527094">
          <a:off x="5231814" y="2691440"/>
          <a:ext cx="2576593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46975BFE-CF43-4355-BBBF-C6687A457152}" type="sibTrans" cxnId="{373BD211-5336-4D79-812D-24A9DD8B595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EB3D69A-3E55-4E5A-9071-E8A2C685F980}">
      <dgm:prSet/>
      <dgm:spPr>
        <a:xfrm>
          <a:off x="188585" y="2466689"/>
          <a:ext cx="3936572" cy="1665397"/>
        </a:xfr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Совершенствование муниципального управления</a:t>
          </a:r>
        </a:p>
        <a:p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567,0 млн руб. – 73,7%</a:t>
          </a:r>
        </a:p>
      </dgm:t>
    </dgm:pt>
    <dgm:pt modelId="{933857ED-7CC1-42EF-91C1-91ADADBCEA2E}" type="parTrans" cxnId="{470B7A37-0AA4-4FDB-90DA-6D93D64B60EE}">
      <dgm:prSet/>
      <dgm:spPr>
        <a:xfrm rot="8979283">
          <a:off x="3435194" y="1935357"/>
          <a:ext cx="2103413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7737FE8A-7E17-4218-8C24-274397ABFCD8}" type="sibTrans" cxnId="{470B7A37-0AA4-4FDB-90DA-6D93D64B60E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3" custScaleX="290974" custScaleY="79987" custLinFactNeighborX="964" custLinFactNeighborY="-48388">
        <dgm:presLayoutVars>
          <dgm:chMax val="7"/>
          <dgm:chPref val="7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8B30900-81A2-4DE1-8694-6C18238AE2E0}" type="pres">
      <dgm:prSet presAssocID="{933857ED-7CC1-42EF-91C1-91ADADBCEA2E}" presName="Name56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3413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FEE1A46-1D36-4397-A044-9E5E3A6A02F5}" type="pres">
      <dgm:prSet presAssocID="{BEB3D69A-3E55-4E5A-9071-E8A2C685F980}" presName="text0" presStyleLbl="node1" presStyleIdx="1" presStyleCnt="3" custScaleX="334725" custScaleY="141608" custRadScaleRad="112997" custRadScaleInc="-1095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FEE470A-C3B7-42AF-9B4A-75F4F41EC0B9}" type="pres">
      <dgm:prSet presAssocID="{711196C6-3269-4DBB-8CDC-AA0CA7B970F7}" presName="Name56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6593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77F13BE-22C0-4D8B-85A0-71F03A892FE9}" type="pres">
      <dgm:prSet presAssocID="{F1D62364-8FCA-49DD-B897-847CEBED0F4B}" presName="text0" presStyleLbl="node1" presStyleIdx="2" presStyleCnt="3" custScaleX="389976" custScaleY="139238" custRadScaleRad="101382" custRadScaleInc="-896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6D262F06-A207-47C2-A584-1E858AD60310}" type="presOf" srcId="{5E72A612-8B8A-402D-B046-CF51C114C440}" destId="{C2AB0EC1-33D7-4002-A84A-4B3F2EA4BC5D}" srcOrd="0" destOrd="0" presId="urn:microsoft.com/office/officeart/2008/layout/RadialCluster"/>
    <dgm:cxn modelId="{F9B84221-8A1A-42BA-9C3C-E840BE3AD5A5}" type="presOf" srcId="{BEB3D69A-3E55-4E5A-9071-E8A2C685F980}" destId="{AFEE1A46-1D36-4397-A044-9E5E3A6A02F5}" srcOrd="0" destOrd="0" presId="urn:microsoft.com/office/officeart/2008/layout/RadialCluster"/>
    <dgm:cxn modelId="{373BD211-5336-4D79-812D-24A9DD8B595F}" srcId="{EA26A8F3-01A0-4074-AC15-14AF7D25EB55}" destId="{F1D62364-8FCA-49DD-B897-847CEBED0F4B}" srcOrd="1" destOrd="0" parTransId="{711196C6-3269-4DBB-8CDC-AA0CA7B970F7}" sibTransId="{46975BFE-CF43-4355-BBBF-C6687A457152}"/>
    <dgm:cxn modelId="{F830A8E1-07B5-42E3-B15A-1E0FC97E72E1}" type="presOf" srcId="{711196C6-3269-4DBB-8CDC-AA0CA7B970F7}" destId="{0FEE470A-C3B7-42AF-9B4A-75F4F41EC0B9}" srcOrd="0" destOrd="0" presId="urn:microsoft.com/office/officeart/2008/layout/RadialCluster"/>
    <dgm:cxn modelId="{C8B3C591-8892-4F0B-A578-11D4409C2756}" type="presOf" srcId="{F1D62364-8FCA-49DD-B897-847CEBED0F4B}" destId="{077F13BE-22C0-4D8B-85A0-71F03A892FE9}" srcOrd="0" destOrd="0" presId="urn:microsoft.com/office/officeart/2008/layout/RadialCluster"/>
    <dgm:cxn modelId="{E7830FA3-2312-4E69-B2AD-FF0BD7BE5C01}" type="presOf" srcId="{933857ED-7CC1-42EF-91C1-91ADADBCEA2E}" destId="{38B30900-81A2-4DE1-8694-6C18238AE2E0}" srcOrd="0" destOrd="0" presId="urn:microsoft.com/office/officeart/2008/layout/RadialCluster"/>
    <dgm:cxn modelId="{470B7A37-0AA4-4FDB-90DA-6D93D64B60EE}" srcId="{EA26A8F3-01A0-4074-AC15-14AF7D25EB55}" destId="{BEB3D69A-3E55-4E5A-9071-E8A2C685F980}" srcOrd="0" destOrd="0" parTransId="{933857ED-7CC1-42EF-91C1-91ADADBCEA2E}" sibTransId="{7737FE8A-7E17-4218-8C24-274397ABFCD8}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C581C035-EA12-4BFA-9320-C1F333963174}" type="presOf" srcId="{EA26A8F3-01A0-4074-AC15-14AF7D25EB55}" destId="{2A201E2E-8BC9-4CD8-9385-ED6EAB347D95}" srcOrd="0" destOrd="0" presId="urn:microsoft.com/office/officeart/2008/layout/RadialCluster"/>
    <dgm:cxn modelId="{247D77E9-C7AC-4110-A523-E9DF9FB252D3}" type="presParOf" srcId="{C2AB0EC1-33D7-4002-A84A-4B3F2EA4BC5D}" destId="{9D48971B-0F4E-40DE-868F-168DD3C88EBE}" srcOrd="0" destOrd="0" presId="urn:microsoft.com/office/officeart/2008/layout/RadialCluster"/>
    <dgm:cxn modelId="{E707ACFF-3184-45A6-8C45-A109DAD543AC}" type="presParOf" srcId="{9D48971B-0F4E-40DE-868F-168DD3C88EBE}" destId="{2A201E2E-8BC9-4CD8-9385-ED6EAB347D95}" srcOrd="0" destOrd="0" presId="urn:microsoft.com/office/officeart/2008/layout/RadialCluster"/>
    <dgm:cxn modelId="{480DBA08-2CC5-426B-A214-4CC95231A9E2}" type="presParOf" srcId="{9D48971B-0F4E-40DE-868F-168DD3C88EBE}" destId="{38B30900-81A2-4DE1-8694-6C18238AE2E0}" srcOrd="1" destOrd="0" presId="urn:microsoft.com/office/officeart/2008/layout/RadialCluster"/>
    <dgm:cxn modelId="{7C3A68BB-C2AF-456B-B645-2284DEEAE903}" type="presParOf" srcId="{9D48971B-0F4E-40DE-868F-168DD3C88EBE}" destId="{AFEE1A46-1D36-4397-A044-9E5E3A6A02F5}" srcOrd="2" destOrd="0" presId="urn:microsoft.com/office/officeart/2008/layout/RadialCluster"/>
    <dgm:cxn modelId="{BDDC6D8B-58D4-4067-821D-990133847061}" type="presParOf" srcId="{9D48971B-0F4E-40DE-868F-168DD3C88EBE}" destId="{0FEE470A-C3B7-42AF-9B4A-75F4F41EC0B9}" srcOrd="3" destOrd="0" presId="urn:microsoft.com/office/officeart/2008/layout/RadialCluster"/>
    <dgm:cxn modelId="{EF2A0CF8-3DE4-435F-9B22-B0740C51508B}" type="presParOf" srcId="{9D48971B-0F4E-40DE-868F-168DD3C88EBE}" destId="{077F13BE-22C0-4D8B-85A0-71F03A892FE9}" srcOrd="4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570968" y="0"/>
          <a:ext cx="3672910" cy="1404024"/>
        </a:xfrm>
        <a:prstGeom prst="roundRect">
          <a:avLst/>
        </a:prstGeom>
        <a:gradFill rotWithShape="0">
          <a:gsLst>
            <a:gs pos="100000">
              <a:srgbClr val="C4652D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инфраструктуры</a:t>
          </a:r>
        </a:p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1 985,7 млн руб.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75130D-CA08-4847-8774-5B287EB1EDD1}">
      <dgm:prSet/>
      <dgm:spPr>
        <a:xfrm>
          <a:off x="4969234" y="405923"/>
          <a:ext cx="3860316" cy="947388"/>
        </a:xfrm>
        <a:prstGeom prst="roundRect">
          <a:avLst/>
        </a:prstGeom>
        <a:solidFill>
          <a:srgbClr val="A04DA3">
            <a:lumMod val="60000"/>
            <a:lumOff val="4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Охрана окружающей среды и благоустройство</a:t>
          </a:r>
        </a:p>
        <a:p>
          <a:r>
            <a:rPr lang="ru-RU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528,8 млн руб. – 26,6% </a:t>
          </a:r>
        </a:p>
      </dgm:t>
    </dgm:pt>
    <dgm:pt modelId="{4FEBE94C-2CBB-48FA-94D4-D86293BDEB36}" type="parTrans" cxnId="{2258592E-797E-4AE1-B2BB-FC364590F4EB}">
      <dgm:prSet/>
      <dgm:spPr>
        <a:xfrm rot="135852">
          <a:off x="4243595" y="788962"/>
          <a:ext cx="7259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92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ACB0DCCD-A2D9-448C-94FD-430A099F017F}" type="sibTrans" cxnId="{2258592E-797E-4AE1-B2BB-FC364590F4E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4D0DF41-587C-41D9-B594-62EDFE19F72E}">
      <dgm:prSet custT="1"/>
      <dgm:spPr>
        <a:xfrm>
          <a:off x="1959922" y="4078389"/>
          <a:ext cx="4456215" cy="1019339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дорожного хозяйства </a:t>
          </a:r>
        </a:p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1 080,7млн руб. -54,5%</a:t>
          </a:r>
        </a:p>
      </dgm:t>
    </dgm:pt>
    <dgm:pt modelId="{26C35E9C-EB79-4EC3-A95A-7C0B3318C919}" type="parTrans" cxnId="{FC73ABAF-53B5-431E-BDF1-AD1CBE839D8F}">
      <dgm:prSet/>
      <dgm:spPr>
        <a:xfrm rot="3922951">
          <a:off x="1870921" y="2741207"/>
          <a:ext cx="29417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74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F0C26552-3332-45AF-9F30-0A47AE17F779}" type="sibTrans" cxnId="{FC73ABAF-53B5-431E-BDF1-AD1CBE839D8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EB3D69A-3E55-4E5A-9071-E8A2C685F980}">
      <dgm:prSet custT="1"/>
      <dgm:spPr>
        <a:xfrm>
          <a:off x="4055763" y="1875780"/>
          <a:ext cx="4773787" cy="1128184"/>
        </a:xfrm>
        <a:prstGeom prst="roundRect">
          <a:avLst/>
        </a:prstGeom>
        <a:gradFill rotWithShape="0">
          <a:gsLst>
            <a:gs pos="0">
              <a:srgbClr val="A04DA3">
                <a:hueOff val="-4134818"/>
                <a:satOff val="6705"/>
                <a:lumOff val="49"/>
                <a:alphaOff val="0"/>
                <a:tint val="43000"/>
                <a:satMod val="165000"/>
              </a:srgbClr>
            </a:gs>
            <a:gs pos="55000">
              <a:srgbClr val="A04DA3">
                <a:hueOff val="-4134818"/>
                <a:satOff val="6705"/>
                <a:lumOff val="49"/>
                <a:alphaOff val="0"/>
                <a:tint val="83000"/>
                <a:satMod val="155000"/>
              </a:srgbClr>
            </a:gs>
            <a:gs pos="100000">
              <a:srgbClr val="A04DA3">
                <a:hueOff val="-4134818"/>
                <a:satOff val="6705"/>
                <a:lumOff val="4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коммунального хозяйства</a:t>
          </a:r>
        </a:p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189,3 млн руб. – 9,5%</a:t>
          </a:r>
        </a:p>
      </dgm:t>
    </dgm:pt>
    <dgm:pt modelId="{933857ED-7CC1-42EF-91C1-91ADADBCEA2E}" type="parTrans" cxnId="{470B7A37-0AA4-4FDB-90DA-6D93D64B60EE}">
      <dgm:prSet/>
      <dgm:spPr>
        <a:xfrm rot="1398011">
          <a:off x="3988830" y="1639902"/>
          <a:ext cx="11926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266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7737FE8A-7E17-4218-8C24-274397ABFCD8}" type="sibTrans" cxnId="{470B7A37-0AA4-4FDB-90DA-6D93D64B60E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3C5EF38-DF7A-4298-A88D-8E1A8D66672B}">
      <dgm:prSet custT="1"/>
      <dgm:spPr>
        <a:xfrm>
          <a:off x="-143906" y="2763800"/>
          <a:ext cx="4430541" cy="1128195"/>
        </a:xfrm>
        <a:prstGeom prst="roundRect">
          <a:avLst/>
        </a:prstGeom>
        <a:solidFill>
          <a:srgbClr val="A04DA3">
            <a:lumMod val="40000"/>
            <a:lumOff val="6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Улучшение жилищных условий граждан </a:t>
          </a:r>
        </a:p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186,9 млн руб. – 9,4%</a:t>
          </a:r>
        </a:p>
        <a:p>
          <a:endParaRPr lang="ru-RU" sz="1900" dirty="0">
            <a:solidFill>
              <a:sysClr val="windowText" lastClr="000000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4A4EBC78-FFFE-4910-B543-323D9AFE8282}" type="parTrans" cxnId="{CCF5634C-A57D-4195-8340-3CFCA3011DA9}">
      <dgm:prSet/>
      <dgm:spPr>
        <a:xfrm rot="5837582">
          <a:off x="1545135" y="2083912"/>
          <a:ext cx="1370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0866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3A3C16FD-529E-406D-AF85-CDFEBCEC8E74}" type="sibTrans" cxnId="{CCF5634C-A57D-4195-8340-3CFCA3011DA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5" custScaleX="269612" custScaleY="79987" custLinFactNeighborX="-42810" custLinFactNeighborY="-5000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8B30900-81A2-4DE1-8694-6C18238AE2E0}" type="pres">
      <dgm:prSet presAssocID="{933857ED-7CC1-42EF-91C1-91ADADBCEA2E}" presName="Name56" presStyleLbl="parChTrans1D2" presStyleIdx="0" presStyleCnt="4"/>
      <dgm:spPr/>
      <dgm:t>
        <a:bodyPr/>
        <a:lstStyle/>
        <a:p>
          <a:endParaRPr lang="ru-RU"/>
        </a:p>
      </dgm:t>
    </dgm:pt>
    <dgm:pt modelId="{AFEE1A46-1D36-4397-A044-9E5E3A6A02F5}" type="pres">
      <dgm:prSet presAssocID="{BEB3D69A-3E55-4E5A-9071-E8A2C685F980}" presName="text0" presStyleLbl="node1" presStyleIdx="1" presStyleCnt="5" custScaleX="405913" custScaleY="95929" custRadScaleRad="99631" custRadScaleInc="189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19525-2432-4C75-A3DB-03B3A6DB18CB}" type="pres">
      <dgm:prSet presAssocID="{26C35E9C-EB79-4EC3-A95A-7C0B3318C919}" presName="Name56" presStyleLbl="parChTrans1D2" presStyleIdx="1" presStyleCnt="4"/>
      <dgm:spPr/>
      <dgm:t>
        <a:bodyPr/>
        <a:lstStyle/>
        <a:p>
          <a:endParaRPr lang="ru-RU"/>
        </a:p>
      </dgm:t>
    </dgm:pt>
    <dgm:pt modelId="{44AC298E-F55B-4A05-9DF0-941A7046CAAD}" type="pres">
      <dgm:prSet presAssocID="{74D0DF41-587C-41D9-B594-62EDFE19F72E}" presName="text0" presStyleLbl="node1" presStyleIdx="2" presStyleCnt="5" custScaleX="333805" custScaleY="147546" custRadScaleRad="99485" custRadScaleInc="132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3C421-C879-401D-B0DC-FF66B9825935}" type="pres">
      <dgm:prSet presAssocID="{4FEBE94C-2CBB-48FA-94D4-D86293BDEB36}" presName="Name56" presStyleLbl="parChTrans1D2" presStyleIdx="2" presStyleCnt="4"/>
      <dgm:spPr/>
      <dgm:t>
        <a:bodyPr/>
        <a:lstStyle/>
        <a:p>
          <a:endParaRPr lang="ru-RU"/>
        </a:p>
      </dgm:t>
    </dgm:pt>
    <dgm:pt modelId="{39CF5A3F-731D-4CA8-A172-2EE92B59CD22}" type="pres">
      <dgm:prSet presAssocID="{C275130D-CA08-4847-8774-5B287EB1EDD1}" presName="text0" presStyleLbl="node1" presStyleIdx="3" presStyleCnt="5" custScaleX="328241" custScaleY="132722" custRadScaleRad="149358" custRadScaleInc="-281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D4EDA-0E30-43BE-8509-199507D9455C}" type="pres">
      <dgm:prSet presAssocID="{4A4EBC78-FFFE-4910-B543-323D9AFE8282}" presName="Name56" presStyleLbl="parChTrans1D2" presStyleIdx="3" presStyleCnt="4"/>
      <dgm:spPr/>
      <dgm:t>
        <a:bodyPr/>
        <a:lstStyle/>
        <a:p>
          <a:endParaRPr lang="ru-RU"/>
        </a:p>
      </dgm:t>
    </dgm:pt>
    <dgm:pt modelId="{C6BC5BC1-A4A4-48B9-9BD0-8D1415F2DB5E}" type="pres">
      <dgm:prSet presAssocID="{83C5EF38-DF7A-4298-A88D-8E1A8D66672B}" presName="text0" presStyleLbl="node1" presStyleIdx="4" presStyleCnt="5" custScaleX="376727" custScaleY="146688" custRadScaleRad="114387" custRadScaleInc="-17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B0DA60-C57B-448A-973C-C52484D52879}" type="presOf" srcId="{4FEBE94C-2CBB-48FA-94D4-D86293BDEB36}" destId="{9EC3C421-C879-401D-B0DC-FF66B9825935}" srcOrd="0" destOrd="0" presId="urn:microsoft.com/office/officeart/2008/layout/RadialCluster"/>
    <dgm:cxn modelId="{CCF5634C-A57D-4195-8340-3CFCA3011DA9}" srcId="{EA26A8F3-01A0-4074-AC15-14AF7D25EB55}" destId="{83C5EF38-DF7A-4298-A88D-8E1A8D66672B}" srcOrd="3" destOrd="0" parTransId="{4A4EBC78-FFFE-4910-B543-323D9AFE8282}" sibTransId="{3A3C16FD-529E-406D-AF85-CDFEBCEC8E74}"/>
    <dgm:cxn modelId="{854B659F-09F5-4645-88E4-89F7203756D9}" type="presOf" srcId="{4A4EBC78-FFFE-4910-B543-323D9AFE8282}" destId="{8CCD4EDA-0E30-43BE-8509-199507D9455C}" srcOrd="0" destOrd="0" presId="urn:microsoft.com/office/officeart/2008/layout/RadialCluster"/>
    <dgm:cxn modelId="{86BC28FC-9521-4ACA-9E65-747AF51302A8}" type="presOf" srcId="{74D0DF41-587C-41D9-B594-62EDFE19F72E}" destId="{44AC298E-F55B-4A05-9DF0-941A7046CAAD}" srcOrd="0" destOrd="0" presId="urn:microsoft.com/office/officeart/2008/layout/RadialCluster"/>
    <dgm:cxn modelId="{4F9042D1-66C4-46DB-81CC-4B317F1E930F}" type="presOf" srcId="{EA26A8F3-01A0-4074-AC15-14AF7D25EB55}" destId="{2A201E2E-8BC9-4CD8-9385-ED6EAB347D95}" srcOrd="0" destOrd="0" presId="urn:microsoft.com/office/officeart/2008/layout/RadialCluster"/>
    <dgm:cxn modelId="{1B762A15-2968-45CC-9883-FAB118A5224A}" type="presOf" srcId="{83C5EF38-DF7A-4298-A88D-8E1A8D66672B}" destId="{C6BC5BC1-A4A4-48B9-9BD0-8D1415F2DB5E}" srcOrd="0" destOrd="0" presId="urn:microsoft.com/office/officeart/2008/layout/RadialCluster"/>
    <dgm:cxn modelId="{AC3B51C2-EFC5-4010-A26B-976730F4B7F6}" type="presOf" srcId="{26C35E9C-EB79-4EC3-A95A-7C0B3318C919}" destId="{2C419525-2432-4C75-A3DB-03B3A6DB18CB}" srcOrd="0" destOrd="0" presId="urn:microsoft.com/office/officeart/2008/layout/RadialCluster"/>
    <dgm:cxn modelId="{229679E0-7C0A-4B49-902C-A9188387DF9B}" type="presOf" srcId="{5E72A612-8B8A-402D-B046-CF51C114C440}" destId="{C2AB0EC1-33D7-4002-A84A-4B3F2EA4BC5D}" srcOrd="0" destOrd="0" presId="urn:microsoft.com/office/officeart/2008/layout/RadialCluster"/>
    <dgm:cxn modelId="{0F9608FB-AD41-4F71-95F0-0B772A05ADBF}" type="presOf" srcId="{BEB3D69A-3E55-4E5A-9071-E8A2C685F980}" destId="{AFEE1A46-1D36-4397-A044-9E5E3A6A02F5}" srcOrd="0" destOrd="0" presId="urn:microsoft.com/office/officeart/2008/layout/RadialCluster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470B7A37-0AA4-4FDB-90DA-6D93D64B60EE}" srcId="{EA26A8F3-01A0-4074-AC15-14AF7D25EB55}" destId="{BEB3D69A-3E55-4E5A-9071-E8A2C685F980}" srcOrd="0" destOrd="0" parTransId="{933857ED-7CC1-42EF-91C1-91ADADBCEA2E}" sibTransId="{7737FE8A-7E17-4218-8C24-274397ABFCD8}"/>
    <dgm:cxn modelId="{2258592E-797E-4AE1-B2BB-FC364590F4EB}" srcId="{EA26A8F3-01A0-4074-AC15-14AF7D25EB55}" destId="{C275130D-CA08-4847-8774-5B287EB1EDD1}" srcOrd="2" destOrd="0" parTransId="{4FEBE94C-2CBB-48FA-94D4-D86293BDEB36}" sibTransId="{ACB0DCCD-A2D9-448C-94FD-430A099F017F}"/>
    <dgm:cxn modelId="{8E0294CC-732D-4788-9DEB-2AE8A6E86C3D}" type="presOf" srcId="{933857ED-7CC1-42EF-91C1-91ADADBCEA2E}" destId="{38B30900-81A2-4DE1-8694-6C18238AE2E0}" srcOrd="0" destOrd="0" presId="urn:microsoft.com/office/officeart/2008/layout/RadialCluster"/>
    <dgm:cxn modelId="{C3193F4D-FD51-4626-A802-8160813183DB}" type="presOf" srcId="{C275130D-CA08-4847-8774-5B287EB1EDD1}" destId="{39CF5A3F-731D-4CA8-A172-2EE92B59CD22}" srcOrd="0" destOrd="0" presId="urn:microsoft.com/office/officeart/2008/layout/RadialCluster"/>
    <dgm:cxn modelId="{FC73ABAF-53B5-431E-BDF1-AD1CBE839D8F}" srcId="{EA26A8F3-01A0-4074-AC15-14AF7D25EB55}" destId="{74D0DF41-587C-41D9-B594-62EDFE19F72E}" srcOrd="1" destOrd="0" parTransId="{26C35E9C-EB79-4EC3-A95A-7C0B3318C919}" sibTransId="{F0C26552-3332-45AF-9F30-0A47AE17F779}"/>
    <dgm:cxn modelId="{221EB84E-26C1-4B69-8572-F99D9ED667FB}" type="presParOf" srcId="{C2AB0EC1-33D7-4002-A84A-4B3F2EA4BC5D}" destId="{9D48971B-0F4E-40DE-868F-168DD3C88EBE}" srcOrd="0" destOrd="0" presId="urn:microsoft.com/office/officeart/2008/layout/RadialCluster"/>
    <dgm:cxn modelId="{6047FD25-6B0C-485E-A940-67EE03EF9511}" type="presParOf" srcId="{9D48971B-0F4E-40DE-868F-168DD3C88EBE}" destId="{2A201E2E-8BC9-4CD8-9385-ED6EAB347D95}" srcOrd="0" destOrd="0" presId="urn:microsoft.com/office/officeart/2008/layout/RadialCluster"/>
    <dgm:cxn modelId="{99E38B34-2ABA-41AA-949E-4F5B9D732752}" type="presParOf" srcId="{9D48971B-0F4E-40DE-868F-168DD3C88EBE}" destId="{38B30900-81A2-4DE1-8694-6C18238AE2E0}" srcOrd="1" destOrd="0" presId="urn:microsoft.com/office/officeart/2008/layout/RadialCluster"/>
    <dgm:cxn modelId="{FD095B27-9114-4B16-AD60-98D777D66702}" type="presParOf" srcId="{9D48971B-0F4E-40DE-868F-168DD3C88EBE}" destId="{AFEE1A46-1D36-4397-A044-9E5E3A6A02F5}" srcOrd="2" destOrd="0" presId="urn:microsoft.com/office/officeart/2008/layout/RadialCluster"/>
    <dgm:cxn modelId="{FB6B33E0-AF36-4585-BF86-9DE44F295FAE}" type="presParOf" srcId="{9D48971B-0F4E-40DE-868F-168DD3C88EBE}" destId="{2C419525-2432-4C75-A3DB-03B3A6DB18CB}" srcOrd="3" destOrd="0" presId="urn:microsoft.com/office/officeart/2008/layout/RadialCluster"/>
    <dgm:cxn modelId="{FD3F5F67-0159-403B-8711-2C4FD027823D}" type="presParOf" srcId="{9D48971B-0F4E-40DE-868F-168DD3C88EBE}" destId="{44AC298E-F55B-4A05-9DF0-941A7046CAAD}" srcOrd="4" destOrd="0" presId="urn:microsoft.com/office/officeart/2008/layout/RadialCluster"/>
    <dgm:cxn modelId="{D83F41A3-EEA6-4D8B-9193-2E2FDA7D3314}" type="presParOf" srcId="{9D48971B-0F4E-40DE-868F-168DD3C88EBE}" destId="{9EC3C421-C879-401D-B0DC-FF66B9825935}" srcOrd="5" destOrd="0" presId="urn:microsoft.com/office/officeart/2008/layout/RadialCluster"/>
    <dgm:cxn modelId="{E9746ED2-842E-43EB-A096-3FB36A031352}" type="presParOf" srcId="{9D48971B-0F4E-40DE-868F-168DD3C88EBE}" destId="{39CF5A3F-731D-4CA8-A172-2EE92B59CD22}" srcOrd="6" destOrd="0" presId="urn:microsoft.com/office/officeart/2008/layout/RadialCluster"/>
    <dgm:cxn modelId="{ABCAB0C9-9091-4C89-BC49-80D9B98D11EC}" type="presParOf" srcId="{9D48971B-0F4E-40DE-868F-168DD3C88EBE}" destId="{8CCD4EDA-0E30-43BE-8509-199507D9455C}" srcOrd="7" destOrd="0" presId="urn:microsoft.com/office/officeart/2008/layout/RadialCluster"/>
    <dgm:cxn modelId="{F36CF16C-6FAC-48CE-9D58-6226ECA323F3}" type="presParOf" srcId="{9D48971B-0F4E-40DE-868F-168DD3C88EBE}" destId="{C6BC5BC1-A4A4-48B9-9BD0-8D1415F2DB5E}" srcOrd="8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4581077" y="13471"/>
          <a:ext cx="3672910" cy="1404024"/>
        </a:xfrm>
        <a:prstGeom prst="roundRect">
          <a:avLst/>
        </a:prstGeom>
        <a:gradFill rotWithShape="0">
          <a:gsLst>
            <a:gs pos="100000">
              <a:srgbClr val="53548A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Экономическое развитие</a:t>
          </a:r>
        </a:p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201,4 млн руб.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1D62364-8FCA-49DD-B897-847CEBED0F4B}">
      <dgm:prSet/>
      <dgm:spPr>
        <a:xfrm>
          <a:off x="5829135" y="2394685"/>
          <a:ext cx="3000415" cy="1176061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Градостроительная политика </a:t>
          </a:r>
        </a:p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50,0 млн руб. – 24,8%</a:t>
          </a:r>
        </a:p>
      </dgm:t>
    </dgm:pt>
    <dgm:pt modelId="{711196C6-3269-4DBB-8CDC-AA0CA7B970F7}" type="parTrans" cxnId="{373BD211-5336-4D79-812D-24A9DD8B595F}">
      <dgm:prSet/>
      <dgm:spPr>
        <a:xfrm rot="4085492">
          <a:off x="6369730" y="1906090"/>
          <a:ext cx="10532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325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46975BFE-CF43-4355-BBBF-C6687A457152}" type="sibTrans" cxnId="{373BD211-5336-4D79-812D-24A9DD8B595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4D0DF41-587C-41D9-B594-62EDFE19F72E}">
      <dgm:prSet/>
      <dgm:spPr>
        <a:xfrm>
          <a:off x="3870897" y="4266876"/>
          <a:ext cx="4872623" cy="1176061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Управление земельными ресурсами и имуществом</a:t>
          </a:r>
        </a:p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128,2 млн руб. – 63,7%</a:t>
          </a:r>
        </a:p>
      </dgm:t>
    </dgm:pt>
    <dgm:pt modelId="{26C35E9C-EB79-4EC3-A95A-7C0B3318C919}" type="parTrans" cxnId="{FC73ABAF-53B5-431E-BDF1-AD1CBE839D8F}">
      <dgm:prSet/>
      <dgm:spPr>
        <a:xfrm rot="5491600">
          <a:off x="4935655" y="2842185"/>
          <a:ext cx="2850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0392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F0C26552-3332-45AF-9F30-0A47AE17F779}" type="sibTrans" cxnId="{FC73ABAF-53B5-431E-BDF1-AD1CBE839D8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6C086D8-900E-4459-B560-98FE04041581}">
      <dgm:prSet/>
      <dgm:spPr>
        <a:xfrm>
          <a:off x="908679" y="3618808"/>
          <a:ext cx="2852843" cy="1127996"/>
        </a:xfrm>
        <a:prstGeom prst="roundRect">
          <a:avLst/>
        </a:prstGeom>
        <a:gradFill rotWithShape="0">
          <a:gsLst>
            <a:gs pos="0">
              <a:srgbClr val="A04DA3">
                <a:hueOff val="-12404454"/>
                <a:satOff val="20116"/>
                <a:lumOff val="148"/>
                <a:alphaOff val="0"/>
                <a:tint val="43000"/>
                <a:satMod val="165000"/>
              </a:srgbClr>
            </a:gs>
            <a:gs pos="55000">
              <a:srgbClr val="A04DA3">
                <a:hueOff val="-12404454"/>
                <a:satOff val="20116"/>
                <a:lumOff val="148"/>
                <a:alphaOff val="0"/>
                <a:tint val="83000"/>
                <a:satMod val="155000"/>
              </a:srgbClr>
            </a:gs>
            <a:gs pos="100000">
              <a:srgbClr val="A04DA3">
                <a:hueOff val="-12404454"/>
                <a:satOff val="20116"/>
                <a:lumOff val="14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Экономическое развитие </a:t>
          </a:r>
        </a:p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23,2 млн руб. – 11,5%</a:t>
          </a:r>
        </a:p>
      </dgm:t>
    </dgm:pt>
    <dgm:pt modelId="{1F3EB45E-26E4-419B-BEAF-0772D5A89A98}" type="parTrans" cxnId="{AB02E426-BC5C-412F-B930-80980E316200}">
      <dgm:prSet/>
      <dgm:spPr>
        <a:xfrm rot="8379469">
          <a:off x="2594821" y="2518152"/>
          <a:ext cx="34004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049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03232911-36BB-464E-BAA6-9F4CDBE4769A}" type="sibTrans" cxnId="{AB02E426-BC5C-412F-B930-80980E316200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4" custScaleX="269539" custScaleY="79987" custLinFactNeighborX="34957" custLinFactNeighborY="-4640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C419525-2432-4C75-A3DB-03B3A6DB18CB}" type="pres">
      <dgm:prSet presAssocID="{26C35E9C-EB79-4EC3-A95A-7C0B3318C919}" presName="Name56" presStyleLbl="parChTrans1D2" presStyleIdx="0" presStyleCnt="3"/>
      <dgm:spPr/>
      <dgm:t>
        <a:bodyPr/>
        <a:lstStyle/>
        <a:p>
          <a:endParaRPr lang="ru-RU"/>
        </a:p>
      </dgm:t>
    </dgm:pt>
    <dgm:pt modelId="{44AC298E-F55B-4A05-9DF0-941A7046CAAD}" type="pres">
      <dgm:prSet presAssocID="{74D0DF41-587C-41D9-B594-62EDFE19F72E}" presName="text0" presStyleLbl="node1" presStyleIdx="1" presStyleCnt="4" custScaleX="384904" custRadScaleRad="102750" custRadScaleInc="180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7D9B1-E50E-4B82-850B-48A101CD8916}" type="pres">
      <dgm:prSet presAssocID="{1F3EB45E-26E4-419B-BEAF-0772D5A89A98}" presName="Name56" presStyleLbl="parChTrans1D2" presStyleIdx="1" presStyleCnt="3"/>
      <dgm:spPr/>
      <dgm:t>
        <a:bodyPr/>
        <a:lstStyle/>
        <a:p>
          <a:endParaRPr lang="ru-RU"/>
        </a:p>
      </dgm:t>
    </dgm:pt>
    <dgm:pt modelId="{F0CB75F0-D03C-4484-B66E-029EE3B27A65}" type="pres">
      <dgm:prSet presAssocID="{26C086D8-900E-4459-B560-98FE04041581}" presName="text0" presStyleLbl="node1" presStyleIdx="2" presStyleCnt="4" custScaleX="282919" custScaleY="95913" custRadScaleRad="57090" custRadScaleInc="232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E470A-C3B7-42AF-9B4A-75F4F41EC0B9}" type="pres">
      <dgm:prSet presAssocID="{711196C6-3269-4DBB-8CDC-AA0CA7B970F7}" presName="Name56" presStyleLbl="parChTrans1D2" presStyleIdx="2" presStyleCnt="3"/>
      <dgm:spPr/>
      <dgm:t>
        <a:bodyPr/>
        <a:lstStyle/>
        <a:p>
          <a:endParaRPr lang="ru-RU"/>
        </a:p>
      </dgm:t>
    </dgm:pt>
    <dgm:pt modelId="{077F13BE-22C0-4D8B-85A0-71F03A892FE9}" type="pres">
      <dgm:prSet presAssocID="{F1D62364-8FCA-49DD-B897-847CEBED0F4B}" presName="text0" presStyleLbl="node1" presStyleIdx="3" presStyleCnt="4" custScaleX="239356" custRadScaleRad="130148" custRadScaleInc="92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02E426-BC5C-412F-B930-80980E316200}" srcId="{EA26A8F3-01A0-4074-AC15-14AF7D25EB55}" destId="{26C086D8-900E-4459-B560-98FE04041581}" srcOrd="1" destOrd="0" parTransId="{1F3EB45E-26E4-419B-BEAF-0772D5A89A98}" sibTransId="{03232911-36BB-464E-BAA6-9F4CDBE4769A}"/>
    <dgm:cxn modelId="{D58B5F55-74D0-4173-9A2A-DC9712D0F9D9}" type="presOf" srcId="{1F3EB45E-26E4-419B-BEAF-0772D5A89A98}" destId="{6C67D9B1-E50E-4B82-850B-48A101CD8916}" srcOrd="0" destOrd="0" presId="urn:microsoft.com/office/officeart/2008/layout/RadialCluster"/>
    <dgm:cxn modelId="{3341D761-B76F-4001-B19B-8A106C7FF3BF}" type="presOf" srcId="{74D0DF41-587C-41D9-B594-62EDFE19F72E}" destId="{44AC298E-F55B-4A05-9DF0-941A7046CAAD}" srcOrd="0" destOrd="0" presId="urn:microsoft.com/office/officeart/2008/layout/RadialCluster"/>
    <dgm:cxn modelId="{F781B99A-7987-40B6-B465-38378155CAAD}" type="presOf" srcId="{26C35E9C-EB79-4EC3-A95A-7C0B3318C919}" destId="{2C419525-2432-4C75-A3DB-03B3A6DB18CB}" srcOrd="0" destOrd="0" presId="urn:microsoft.com/office/officeart/2008/layout/RadialCluster"/>
    <dgm:cxn modelId="{373BD211-5336-4D79-812D-24A9DD8B595F}" srcId="{EA26A8F3-01A0-4074-AC15-14AF7D25EB55}" destId="{F1D62364-8FCA-49DD-B897-847CEBED0F4B}" srcOrd="2" destOrd="0" parTransId="{711196C6-3269-4DBB-8CDC-AA0CA7B970F7}" sibTransId="{46975BFE-CF43-4355-BBBF-C6687A457152}"/>
    <dgm:cxn modelId="{2DE2890C-C398-49A1-AAE7-1C5A67A8909E}" type="presOf" srcId="{26C086D8-900E-4459-B560-98FE04041581}" destId="{F0CB75F0-D03C-4484-B66E-029EE3B27A65}" srcOrd="0" destOrd="0" presId="urn:microsoft.com/office/officeart/2008/layout/RadialCluster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98DB3FB3-C769-4516-86D3-A497B6366FC9}" type="presOf" srcId="{5E72A612-8B8A-402D-B046-CF51C114C440}" destId="{C2AB0EC1-33D7-4002-A84A-4B3F2EA4BC5D}" srcOrd="0" destOrd="0" presId="urn:microsoft.com/office/officeart/2008/layout/RadialCluster"/>
    <dgm:cxn modelId="{C072997E-6285-4E01-BAE5-CBDB9654663B}" type="presOf" srcId="{711196C6-3269-4DBB-8CDC-AA0CA7B970F7}" destId="{0FEE470A-C3B7-42AF-9B4A-75F4F41EC0B9}" srcOrd="0" destOrd="0" presId="urn:microsoft.com/office/officeart/2008/layout/RadialCluster"/>
    <dgm:cxn modelId="{C156C1FC-8655-48CD-8FAF-D4BE177AE417}" type="presOf" srcId="{F1D62364-8FCA-49DD-B897-847CEBED0F4B}" destId="{077F13BE-22C0-4D8B-85A0-71F03A892FE9}" srcOrd="0" destOrd="0" presId="urn:microsoft.com/office/officeart/2008/layout/RadialCluster"/>
    <dgm:cxn modelId="{41A3D599-6C4D-485C-9477-0FAF1ECE0349}" type="presOf" srcId="{EA26A8F3-01A0-4074-AC15-14AF7D25EB55}" destId="{2A201E2E-8BC9-4CD8-9385-ED6EAB347D95}" srcOrd="0" destOrd="0" presId="urn:microsoft.com/office/officeart/2008/layout/RadialCluster"/>
    <dgm:cxn modelId="{FC73ABAF-53B5-431E-BDF1-AD1CBE839D8F}" srcId="{EA26A8F3-01A0-4074-AC15-14AF7D25EB55}" destId="{74D0DF41-587C-41D9-B594-62EDFE19F72E}" srcOrd="0" destOrd="0" parTransId="{26C35E9C-EB79-4EC3-A95A-7C0B3318C919}" sibTransId="{F0C26552-3332-45AF-9F30-0A47AE17F779}"/>
    <dgm:cxn modelId="{2D279846-1471-4E2D-82DF-2B1F4486C61E}" type="presParOf" srcId="{C2AB0EC1-33D7-4002-A84A-4B3F2EA4BC5D}" destId="{9D48971B-0F4E-40DE-868F-168DD3C88EBE}" srcOrd="0" destOrd="0" presId="urn:microsoft.com/office/officeart/2008/layout/RadialCluster"/>
    <dgm:cxn modelId="{6F2EA32B-6FD7-478D-9FEA-EEB4D70A906B}" type="presParOf" srcId="{9D48971B-0F4E-40DE-868F-168DD3C88EBE}" destId="{2A201E2E-8BC9-4CD8-9385-ED6EAB347D95}" srcOrd="0" destOrd="0" presId="urn:microsoft.com/office/officeart/2008/layout/RadialCluster"/>
    <dgm:cxn modelId="{279B3E20-4415-466E-A6CD-9223996A4227}" type="presParOf" srcId="{9D48971B-0F4E-40DE-868F-168DD3C88EBE}" destId="{2C419525-2432-4C75-A3DB-03B3A6DB18CB}" srcOrd="1" destOrd="0" presId="urn:microsoft.com/office/officeart/2008/layout/RadialCluster"/>
    <dgm:cxn modelId="{7ACD3E81-CF2C-4C2D-B6CD-25B0EF38FE89}" type="presParOf" srcId="{9D48971B-0F4E-40DE-868F-168DD3C88EBE}" destId="{44AC298E-F55B-4A05-9DF0-941A7046CAAD}" srcOrd="2" destOrd="0" presId="urn:microsoft.com/office/officeart/2008/layout/RadialCluster"/>
    <dgm:cxn modelId="{029EA898-544F-475D-BDF9-A3E15400C343}" type="presParOf" srcId="{9D48971B-0F4E-40DE-868F-168DD3C88EBE}" destId="{6C67D9B1-E50E-4B82-850B-48A101CD8916}" srcOrd="3" destOrd="0" presId="urn:microsoft.com/office/officeart/2008/layout/RadialCluster"/>
    <dgm:cxn modelId="{ADEAFFDB-E1AD-49F2-AFAF-5A780CBC3FB6}" type="presParOf" srcId="{9D48971B-0F4E-40DE-868F-168DD3C88EBE}" destId="{F0CB75F0-D03C-4484-B66E-029EE3B27A65}" srcOrd="4" destOrd="0" presId="urn:microsoft.com/office/officeart/2008/layout/RadialCluster"/>
    <dgm:cxn modelId="{F2F844AE-3534-42AF-9BC5-57A84A5313F7}" type="presParOf" srcId="{9D48971B-0F4E-40DE-868F-168DD3C88EBE}" destId="{0FEE470A-C3B7-42AF-9B4A-75F4F41EC0B9}" srcOrd="5" destOrd="0" presId="urn:microsoft.com/office/officeart/2008/layout/RadialCluster"/>
    <dgm:cxn modelId="{2BB1EC4F-5F39-4942-AF1F-633D58ED032F}" type="presParOf" srcId="{9D48971B-0F4E-40DE-868F-168DD3C88EBE}" destId="{077F13BE-22C0-4D8B-85A0-71F03A892FE9}" srcOrd="6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D22E0-7A2B-482F-8053-71E45C45DBB0}">
      <dsp:nvSpPr>
        <dsp:cNvPr id="0" name=""/>
        <dsp:cNvSpPr/>
      </dsp:nvSpPr>
      <dsp:spPr>
        <a:xfrm flipH="1">
          <a:off x="3173428" y="1539311"/>
          <a:ext cx="2562528" cy="2300102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000" r="3000" b="4000"/>
          </a:stretch>
        </a:blipFill>
        <a:ln w="19050" cap="flat" cmpd="sng" algn="ctr">
          <a:noFill/>
          <a:prstDash val="solid"/>
          <a:round/>
        </a:ln>
        <a:effectLst>
          <a:softEdge rad="76200"/>
        </a:effectLst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sp:txBody>
      <dsp:txXfrm>
        <a:off x="3285710" y="1651593"/>
        <a:ext cx="2337964" cy="2075538"/>
      </dsp:txXfrm>
    </dsp:sp>
    <dsp:sp modelId="{FFB4D8DF-DA6D-46D3-8658-FAA5E59A05E0}">
      <dsp:nvSpPr>
        <dsp:cNvPr id="0" name=""/>
        <dsp:cNvSpPr/>
      </dsp:nvSpPr>
      <dsp:spPr>
        <a:xfrm rot="5161036">
          <a:off x="4413988" y="3968890"/>
          <a:ext cx="2595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260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4E1B0-BC52-4794-9347-F4B7BCDA5C79}">
      <dsp:nvSpPr>
        <dsp:cNvPr id="0" name=""/>
        <dsp:cNvSpPr/>
      </dsp:nvSpPr>
      <dsp:spPr>
        <a:xfrm>
          <a:off x="2720624" y="4098367"/>
          <a:ext cx="3742986" cy="1129617"/>
        </a:xfrm>
        <a:prstGeom prst="roundRect">
          <a:avLst/>
        </a:prstGeom>
        <a:gradFill rotWithShape="0">
          <a:gsLst>
            <a:gs pos="0">
              <a:srgbClr val="A04DA3">
                <a:hueOff val="-4134818"/>
                <a:satOff val="6705"/>
                <a:lumOff val="49"/>
                <a:alphaOff val="0"/>
                <a:tint val="43000"/>
                <a:satMod val="165000"/>
              </a:srgbClr>
            </a:gs>
            <a:gs pos="55000">
              <a:srgbClr val="A04DA3">
                <a:hueOff val="-4134818"/>
                <a:satOff val="6705"/>
                <a:lumOff val="49"/>
                <a:alphaOff val="0"/>
                <a:tint val="83000"/>
                <a:satMod val="155000"/>
              </a:srgbClr>
            </a:gs>
            <a:gs pos="100000">
              <a:srgbClr val="A04DA3">
                <a:hueOff val="-4134818"/>
                <a:satOff val="6705"/>
                <a:lumOff val="4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Экономическое развитие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201,4 млн руб. – 2,2 %</a:t>
          </a:r>
        </a:p>
      </dsp:txBody>
      <dsp:txXfrm>
        <a:off x="2775767" y="4153510"/>
        <a:ext cx="3632700" cy="1019331"/>
      </dsp:txXfrm>
    </dsp:sp>
    <dsp:sp modelId="{83102931-1314-43AB-9CAC-5AFAC0905739}">
      <dsp:nvSpPr>
        <dsp:cNvPr id="0" name=""/>
        <dsp:cNvSpPr/>
      </dsp:nvSpPr>
      <dsp:spPr>
        <a:xfrm rot="21396979">
          <a:off x="5735657" y="2603465"/>
          <a:ext cx="3436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386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470B0-F698-4D73-90AA-5BB339FA778B}">
      <dsp:nvSpPr>
        <dsp:cNvPr id="0" name=""/>
        <dsp:cNvSpPr/>
      </dsp:nvSpPr>
      <dsp:spPr>
        <a:xfrm>
          <a:off x="6079044" y="1746790"/>
          <a:ext cx="2510935" cy="1544604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Муниципальное управление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769,6 млн руб. </a:t>
          </a:r>
          <a:b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</a:b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– 8,2 </a:t>
          </a: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%</a:t>
          </a:r>
        </a:p>
      </dsp:txBody>
      <dsp:txXfrm>
        <a:off x="6154445" y="1822191"/>
        <a:ext cx="2360133" cy="1393802"/>
      </dsp:txXfrm>
    </dsp:sp>
    <dsp:sp modelId="{25F933D6-6D14-427E-9725-B6DD707EC084}">
      <dsp:nvSpPr>
        <dsp:cNvPr id="0" name=""/>
        <dsp:cNvSpPr/>
      </dsp:nvSpPr>
      <dsp:spPr>
        <a:xfrm rot="16263254">
          <a:off x="4343889" y="1404894"/>
          <a:ext cx="2688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12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1B4FF-7B49-40E8-969A-388F36716E4F}">
      <dsp:nvSpPr>
        <dsp:cNvPr id="0" name=""/>
        <dsp:cNvSpPr/>
      </dsp:nvSpPr>
      <dsp:spPr>
        <a:xfrm>
          <a:off x="2513135" y="140860"/>
          <a:ext cx="3956122" cy="1129617"/>
        </a:xfrm>
        <a:prstGeom prst="roundRect">
          <a:avLst/>
        </a:prstGeom>
        <a:gradFill rotWithShape="0">
          <a:gsLst>
            <a:gs pos="0">
              <a:srgbClr val="A04DA3">
                <a:hueOff val="-12404454"/>
                <a:satOff val="20116"/>
                <a:lumOff val="148"/>
                <a:alphaOff val="0"/>
                <a:tint val="43000"/>
                <a:satMod val="165000"/>
              </a:srgbClr>
            </a:gs>
            <a:gs pos="55000">
              <a:srgbClr val="A04DA3">
                <a:hueOff val="-12404454"/>
                <a:satOff val="20116"/>
                <a:lumOff val="148"/>
                <a:alphaOff val="0"/>
                <a:tint val="83000"/>
                <a:satMod val="155000"/>
              </a:srgbClr>
            </a:gs>
            <a:gs pos="100000">
              <a:srgbClr val="A04DA3">
                <a:hueOff val="-12404454"/>
                <a:satOff val="20116"/>
                <a:lumOff val="14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Социальное развитие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6 369,7 млн руб. – 68,3%</a:t>
          </a:r>
        </a:p>
      </dsp:txBody>
      <dsp:txXfrm>
        <a:off x="2568278" y="196003"/>
        <a:ext cx="3845836" cy="1019331"/>
      </dsp:txXfrm>
    </dsp:sp>
    <dsp:sp modelId="{1244F5BC-BDB3-4C73-84AB-E2C648D217AF}">
      <dsp:nvSpPr>
        <dsp:cNvPr id="0" name=""/>
        <dsp:cNvSpPr/>
      </dsp:nvSpPr>
      <dsp:spPr>
        <a:xfrm rot="11097612">
          <a:off x="3066247" y="2573520"/>
          <a:ext cx="1073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33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8A190-899F-427B-AA72-EF21A362D575}">
      <dsp:nvSpPr>
        <dsp:cNvPr id="0" name=""/>
        <dsp:cNvSpPr/>
      </dsp:nvSpPr>
      <dsp:spPr>
        <a:xfrm>
          <a:off x="324731" y="1677612"/>
          <a:ext cx="2741716" cy="1544582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инфраструктуры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1 985,7 млн руб.</a:t>
          </a:r>
          <a:b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</a:b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– 21,3 %</a:t>
          </a:r>
        </a:p>
      </dsp:txBody>
      <dsp:txXfrm>
        <a:off x="400131" y="1753012"/>
        <a:ext cx="2590916" cy="1393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01E2E-8BC9-4CD8-9385-ED6EAB347D95}">
      <dsp:nvSpPr>
        <dsp:cNvPr id="0" name=""/>
        <dsp:cNvSpPr/>
      </dsp:nvSpPr>
      <dsp:spPr>
        <a:xfrm>
          <a:off x="2210201" y="0"/>
          <a:ext cx="4274553" cy="129582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Социальное развитие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6 369,7 млн руб</a:t>
          </a:r>
          <a:r>
            <a:rPr lang="ru-RU" sz="2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.</a:t>
          </a:r>
        </a:p>
      </dsp:txBody>
      <dsp:txXfrm>
        <a:off x="2273458" y="63257"/>
        <a:ext cx="4148039" cy="1169306"/>
      </dsp:txXfrm>
    </dsp:sp>
    <dsp:sp modelId="{2C419525-2432-4C75-A3DB-03B3A6DB18CB}">
      <dsp:nvSpPr>
        <dsp:cNvPr id="0" name=""/>
        <dsp:cNvSpPr/>
      </dsp:nvSpPr>
      <dsp:spPr>
        <a:xfrm rot="9127822">
          <a:off x="2687200" y="1403757"/>
          <a:ext cx="4617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10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C298E-F55B-4A05-9DF0-941A7046CAAD}">
      <dsp:nvSpPr>
        <dsp:cNvPr id="0" name=""/>
        <dsp:cNvSpPr/>
      </dsp:nvSpPr>
      <dsp:spPr>
        <a:xfrm>
          <a:off x="0" y="1511693"/>
          <a:ext cx="3123009" cy="1218846"/>
        </a:xfrm>
        <a:prstGeom prst="roundRect">
          <a:avLst/>
        </a:prstGeom>
        <a:gradFill rotWithShape="0">
          <a:gsLst>
            <a:gs pos="0">
              <a:srgbClr val="A04DA3">
                <a:hueOff val="-3307855"/>
                <a:satOff val="5364"/>
                <a:lumOff val="39"/>
                <a:alphaOff val="0"/>
                <a:tint val="43000"/>
                <a:satMod val="165000"/>
              </a:srgbClr>
            </a:gs>
            <a:gs pos="55000">
              <a:srgbClr val="A04DA3">
                <a:hueOff val="-3307855"/>
                <a:satOff val="5364"/>
                <a:lumOff val="39"/>
                <a:alphaOff val="0"/>
                <a:tint val="83000"/>
                <a:satMod val="155000"/>
              </a:srgbClr>
            </a:gs>
            <a:gs pos="100000">
              <a:srgbClr val="A04DA3">
                <a:hueOff val="-3307855"/>
                <a:satOff val="5364"/>
                <a:lumOff val="3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Развитие отдельных направлений социальной сферы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99,8 млн руб. – 1,6%</a:t>
          </a:r>
        </a:p>
      </dsp:txBody>
      <dsp:txXfrm>
        <a:off x="59499" y="1571192"/>
        <a:ext cx="3004011" cy="1099848"/>
      </dsp:txXfrm>
    </dsp:sp>
    <dsp:sp modelId="{9EC3C421-C879-401D-B0DC-FF66B9825935}">
      <dsp:nvSpPr>
        <dsp:cNvPr id="0" name=""/>
        <dsp:cNvSpPr/>
      </dsp:nvSpPr>
      <dsp:spPr>
        <a:xfrm rot="1707339">
          <a:off x="5497359" y="1475766"/>
          <a:ext cx="7553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632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F5A3F-731D-4CA8-A172-2EE92B59CD22}">
      <dsp:nvSpPr>
        <dsp:cNvPr id="0" name=""/>
        <dsp:cNvSpPr/>
      </dsp:nvSpPr>
      <dsp:spPr>
        <a:xfrm>
          <a:off x="5786243" y="1655713"/>
          <a:ext cx="2920544" cy="1126682"/>
        </a:xfrm>
        <a:prstGeom prst="roundRect">
          <a:avLst/>
        </a:prstGeom>
        <a:gradFill rotWithShape="0">
          <a:gsLst>
            <a:gs pos="99500">
              <a:srgbClr val="6B7C78"/>
            </a:gs>
            <a:gs pos="100000">
              <a:srgbClr val="A04DA3"/>
            </a:gs>
            <a:gs pos="98000">
              <a:srgbClr val="A04DA3">
                <a:hueOff val="-9923564"/>
                <a:satOff val="16093"/>
                <a:lumOff val="11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Развитие молодежной политики, физической культуры и спорта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137,1 млн руб. – 2,1%</a:t>
          </a:r>
        </a:p>
      </dsp:txBody>
      <dsp:txXfrm>
        <a:off x="5841243" y="1710713"/>
        <a:ext cx="2810544" cy="1016682"/>
      </dsp:txXfrm>
    </dsp:sp>
    <dsp:sp modelId="{93B815EC-CAA4-4507-9C9C-5543149824E5}">
      <dsp:nvSpPr>
        <dsp:cNvPr id="0" name=""/>
        <dsp:cNvSpPr/>
      </dsp:nvSpPr>
      <dsp:spPr>
        <a:xfrm rot="3430551">
          <a:off x="4274949" y="2195846"/>
          <a:ext cx="21420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4620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1378-8741-4EE4-A3D5-2875CA800DF9}">
      <dsp:nvSpPr>
        <dsp:cNvPr id="0" name=""/>
        <dsp:cNvSpPr/>
      </dsp:nvSpPr>
      <dsp:spPr>
        <a:xfrm>
          <a:off x="4924419" y="3095873"/>
          <a:ext cx="2704403" cy="1085425"/>
        </a:xfrm>
        <a:prstGeom prst="roundRect">
          <a:avLst/>
        </a:prstGeom>
        <a:solidFill>
          <a:srgbClr val="438086">
            <a:lumMod val="40000"/>
            <a:lumOff val="6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438086">
                  <a:lumMod val="50000"/>
                </a:srgbClr>
              </a:solidFill>
              <a:latin typeface="+mj-lt"/>
              <a:ea typeface="+mn-ea"/>
              <a:cs typeface="+mn-cs"/>
            </a:rPr>
            <a:t>Развитие сферы культуры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438086">
                  <a:lumMod val="50000"/>
                </a:srgbClr>
              </a:solidFill>
              <a:latin typeface="+mj-lt"/>
              <a:ea typeface="+mn-ea"/>
              <a:cs typeface="+mn-cs"/>
            </a:rPr>
            <a:t>597,7 млн руб. – 9,4% </a:t>
          </a:r>
        </a:p>
      </dsp:txBody>
      <dsp:txXfrm>
        <a:off x="4977405" y="3148859"/>
        <a:ext cx="2598431" cy="979453"/>
      </dsp:txXfrm>
    </dsp:sp>
    <dsp:sp modelId="{0FEE470A-C3B7-42AF-9B4A-75F4F41EC0B9}">
      <dsp:nvSpPr>
        <dsp:cNvPr id="0" name=""/>
        <dsp:cNvSpPr/>
      </dsp:nvSpPr>
      <dsp:spPr>
        <a:xfrm rot="5206579">
          <a:off x="2988674" y="2771915"/>
          <a:ext cx="29568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319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F13BE-22C0-4D8B-85A0-71F03A892FE9}">
      <dsp:nvSpPr>
        <dsp:cNvPr id="0" name=""/>
        <dsp:cNvSpPr/>
      </dsp:nvSpPr>
      <dsp:spPr>
        <a:xfrm>
          <a:off x="3196224" y="4248010"/>
          <a:ext cx="2769182" cy="1085425"/>
        </a:xfrm>
        <a:prstGeom prst="roundRect">
          <a:avLst/>
        </a:prstGeom>
        <a:gradFill rotWithShape="0">
          <a:gsLst>
            <a:gs pos="0">
              <a:srgbClr val="A04DA3">
                <a:hueOff val="-13231418"/>
                <a:satOff val="21458"/>
                <a:lumOff val="158"/>
                <a:alphaOff val="0"/>
                <a:tint val="43000"/>
                <a:satMod val="165000"/>
              </a:srgbClr>
            </a:gs>
            <a:gs pos="55000">
              <a:srgbClr val="A04DA3">
                <a:hueOff val="-13231418"/>
                <a:satOff val="21458"/>
                <a:lumOff val="158"/>
                <a:alphaOff val="0"/>
                <a:tint val="83000"/>
                <a:satMod val="155000"/>
              </a:srgbClr>
            </a:gs>
            <a:gs pos="100000">
              <a:srgbClr val="A04DA3">
                <a:hueOff val="-13231418"/>
                <a:satOff val="21458"/>
                <a:lumOff val="15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6600"/>
              </a:solidFill>
              <a:latin typeface="+mj-lt"/>
              <a:ea typeface="+mn-ea"/>
              <a:cs typeface="+mn-cs"/>
            </a:rPr>
            <a:t>Развитие системы образования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6600"/>
              </a:solidFill>
              <a:latin typeface="+mj-lt"/>
              <a:ea typeface="+mn-ea"/>
              <a:cs typeface="Times New Roman" panose="02020603050405020304" pitchFamily="18" charset="0"/>
            </a:rPr>
            <a:t>5 371,7 млн руб. – 84,3%</a:t>
          </a:r>
        </a:p>
      </dsp:txBody>
      <dsp:txXfrm>
        <a:off x="3249210" y="4300996"/>
        <a:ext cx="2663210" cy="979453"/>
      </dsp:txXfrm>
    </dsp:sp>
    <dsp:sp modelId="{2DD399CF-5176-4341-80E0-2C7B737DD61B}">
      <dsp:nvSpPr>
        <dsp:cNvPr id="0" name=""/>
        <dsp:cNvSpPr/>
      </dsp:nvSpPr>
      <dsp:spPr>
        <a:xfrm rot="7281931">
          <a:off x="2413939" y="2159844"/>
          <a:ext cx="20237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6128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FF82-156B-4F64-9108-F2DB37B86FFF}">
      <dsp:nvSpPr>
        <dsp:cNvPr id="0" name=""/>
        <dsp:cNvSpPr/>
      </dsp:nvSpPr>
      <dsp:spPr>
        <a:xfrm>
          <a:off x="963982" y="3023868"/>
          <a:ext cx="3208681" cy="1085425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Обеспечение безопасности населения и территории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163,4 млн руб. – 2,6%</a:t>
          </a:r>
        </a:p>
      </dsp:txBody>
      <dsp:txXfrm>
        <a:off x="1016968" y="3076854"/>
        <a:ext cx="3102709" cy="979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01E2E-8BC9-4CD8-9385-ED6EAB347D95}">
      <dsp:nvSpPr>
        <dsp:cNvPr id="0" name=""/>
        <dsp:cNvSpPr/>
      </dsp:nvSpPr>
      <dsp:spPr>
        <a:xfrm>
          <a:off x="2099414" y="0"/>
          <a:ext cx="4713891" cy="1295820"/>
        </a:xfrm>
        <a:prstGeom prst="roundRect">
          <a:avLst/>
        </a:prstGeom>
        <a:gradFill rotWithShape="0">
          <a:gsLst>
            <a:gs pos="100000">
              <a:srgbClr val="438086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Муниципальное управление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769,6 млн руб.</a:t>
          </a:r>
        </a:p>
      </dsp:txBody>
      <dsp:txXfrm>
        <a:off x="2162671" y="63257"/>
        <a:ext cx="4587377" cy="1169306"/>
      </dsp:txXfrm>
    </dsp:sp>
    <dsp:sp modelId="{38B30900-81A2-4DE1-8694-6C18238AE2E0}">
      <dsp:nvSpPr>
        <dsp:cNvPr id="0" name=""/>
        <dsp:cNvSpPr/>
      </dsp:nvSpPr>
      <dsp:spPr>
        <a:xfrm rot="8118879">
          <a:off x="2575042" y="1799810"/>
          <a:ext cx="1433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341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E1A46-1D36-4397-A044-9E5E3A6A02F5}">
      <dsp:nvSpPr>
        <dsp:cNvPr id="0" name=""/>
        <dsp:cNvSpPr/>
      </dsp:nvSpPr>
      <dsp:spPr>
        <a:xfrm>
          <a:off x="188573" y="2303800"/>
          <a:ext cx="3633191" cy="1537049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Совершенствование муниципального управления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567,0 млн руб. – 73,7%</a:t>
          </a:r>
        </a:p>
      </dsp:txBody>
      <dsp:txXfrm>
        <a:off x="263606" y="2378833"/>
        <a:ext cx="3483125" cy="1386983"/>
      </dsp:txXfrm>
    </dsp:sp>
    <dsp:sp modelId="{0FEE470A-C3B7-42AF-9B4A-75F4F41EC0B9}">
      <dsp:nvSpPr>
        <dsp:cNvPr id="0" name=""/>
        <dsp:cNvSpPr/>
      </dsp:nvSpPr>
      <dsp:spPr>
        <a:xfrm rot="2923737">
          <a:off x="4796741" y="1799806"/>
          <a:ext cx="13411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659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F13BE-22C0-4D8B-85A0-71F03A892FE9}">
      <dsp:nvSpPr>
        <dsp:cNvPr id="0" name=""/>
        <dsp:cNvSpPr/>
      </dsp:nvSpPr>
      <dsp:spPr>
        <a:xfrm>
          <a:off x="4456346" y="2303793"/>
          <a:ext cx="4232900" cy="1511325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Управление муниципальными финансами и муниципальным долгом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202,6 млн руб. – 26,3%</a:t>
          </a:r>
        </a:p>
      </dsp:txBody>
      <dsp:txXfrm>
        <a:off x="4530123" y="2377570"/>
        <a:ext cx="4085346" cy="13637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01E2E-8BC9-4CD8-9385-ED6EAB347D95}">
      <dsp:nvSpPr>
        <dsp:cNvPr id="0" name=""/>
        <dsp:cNvSpPr/>
      </dsp:nvSpPr>
      <dsp:spPr>
        <a:xfrm>
          <a:off x="552804" y="0"/>
          <a:ext cx="4309576" cy="1278541"/>
        </a:xfrm>
        <a:prstGeom prst="roundRect">
          <a:avLst/>
        </a:prstGeom>
        <a:gradFill rotWithShape="0">
          <a:gsLst>
            <a:gs pos="100000">
              <a:srgbClr val="C4652D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инфраструктуры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1 985,7 млн руб.</a:t>
          </a:r>
        </a:p>
      </dsp:txBody>
      <dsp:txXfrm>
        <a:off x="615217" y="62413"/>
        <a:ext cx="4184750" cy="1153715"/>
      </dsp:txXfrm>
    </dsp:sp>
    <dsp:sp modelId="{38B30900-81A2-4DE1-8694-6C18238AE2E0}">
      <dsp:nvSpPr>
        <dsp:cNvPr id="0" name=""/>
        <dsp:cNvSpPr/>
      </dsp:nvSpPr>
      <dsp:spPr>
        <a:xfrm rot="1435834">
          <a:off x="4085258" y="1575134"/>
          <a:ext cx="14623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266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E1A46-1D36-4397-A044-9E5E3A6A02F5}">
      <dsp:nvSpPr>
        <dsp:cNvPr id="0" name=""/>
        <dsp:cNvSpPr/>
      </dsp:nvSpPr>
      <dsp:spPr>
        <a:xfrm>
          <a:off x="4468733" y="1871727"/>
          <a:ext cx="4347134" cy="1027353"/>
        </a:xfrm>
        <a:prstGeom prst="roundRect">
          <a:avLst/>
        </a:prstGeom>
        <a:gradFill rotWithShape="0">
          <a:gsLst>
            <a:gs pos="0">
              <a:srgbClr val="A04DA3">
                <a:hueOff val="-4134818"/>
                <a:satOff val="6705"/>
                <a:lumOff val="49"/>
                <a:alphaOff val="0"/>
                <a:tint val="43000"/>
                <a:satMod val="165000"/>
              </a:srgbClr>
            </a:gs>
            <a:gs pos="55000">
              <a:srgbClr val="A04DA3">
                <a:hueOff val="-4134818"/>
                <a:satOff val="6705"/>
                <a:lumOff val="49"/>
                <a:alphaOff val="0"/>
                <a:tint val="83000"/>
                <a:satMod val="155000"/>
              </a:srgbClr>
            </a:gs>
            <a:gs pos="100000">
              <a:srgbClr val="A04DA3">
                <a:hueOff val="-4134818"/>
                <a:satOff val="6705"/>
                <a:lumOff val="4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коммунального хозяйства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189,3 млн руб. – 9,5%</a:t>
          </a:r>
        </a:p>
      </dsp:txBody>
      <dsp:txXfrm>
        <a:off x="4518884" y="1921878"/>
        <a:ext cx="4246832" cy="927051"/>
      </dsp:txXfrm>
    </dsp:sp>
    <dsp:sp modelId="{2C419525-2432-4C75-A3DB-03B3A6DB18CB}">
      <dsp:nvSpPr>
        <dsp:cNvPr id="0" name=""/>
        <dsp:cNvSpPr/>
      </dsp:nvSpPr>
      <dsp:spPr>
        <a:xfrm rot="3139506">
          <a:off x="2631042" y="2439228"/>
          <a:ext cx="29329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74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C298E-F55B-4A05-9DF0-941A7046CAAD}">
      <dsp:nvSpPr>
        <dsp:cNvPr id="0" name=""/>
        <dsp:cNvSpPr/>
      </dsp:nvSpPr>
      <dsp:spPr>
        <a:xfrm>
          <a:off x="3816407" y="3599916"/>
          <a:ext cx="3574892" cy="1580147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дорожного хозяйства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1 080,7млн руб. -54,5%</a:t>
          </a:r>
        </a:p>
      </dsp:txBody>
      <dsp:txXfrm>
        <a:off x="3893543" y="3677052"/>
        <a:ext cx="3420620" cy="1425875"/>
      </dsp:txXfrm>
    </dsp:sp>
    <dsp:sp modelId="{9EC3C421-C879-401D-B0DC-FF66B9825935}">
      <dsp:nvSpPr>
        <dsp:cNvPr id="0" name=""/>
        <dsp:cNvSpPr/>
      </dsp:nvSpPr>
      <dsp:spPr>
        <a:xfrm rot="56255">
          <a:off x="4862349" y="678232"/>
          <a:ext cx="4519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92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F5A3F-731D-4CA8-A172-2EE92B59CD22}">
      <dsp:nvSpPr>
        <dsp:cNvPr id="0" name=""/>
        <dsp:cNvSpPr/>
      </dsp:nvSpPr>
      <dsp:spPr>
        <a:xfrm>
          <a:off x="5314246" y="0"/>
          <a:ext cx="3515304" cy="1421389"/>
        </a:xfrm>
        <a:prstGeom prst="roundRect">
          <a:avLst/>
        </a:prstGeom>
        <a:solidFill>
          <a:srgbClr val="A04DA3">
            <a:lumMod val="60000"/>
            <a:lumOff val="4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Охрана окружающей среды и благоустройство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528,8 млн руб. – 26,6% </a:t>
          </a:r>
        </a:p>
      </dsp:txBody>
      <dsp:txXfrm>
        <a:off x="5383632" y="69386"/>
        <a:ext cx="3376532" cy="1282617"/>
      </dsp:txXfrm>
    </dsp:sp>
    <dsp:sp modelId="{8CCD4EDA-0E30-43BE-8509-199507D9455C}">
      <dsp:nvSpPr>
        <dsp:cNvPr id="0" name=""/>
        <dsp:cNvSpPr/>
      </dsp:nvSpPr>
      <dsp:spPr>
        <a:xfrm rot="6281562">
          <a:off x="2004209" y="1691932"/>
          <a:ext cx="8547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0866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C5BC1-A4A4-48B9-9BD0-8D1415F2DB5E}">
      <dsp:nvSpPr>
        <dsp:cNvPr id="0" name=""/>
        <dsp:cNvSpPr/>
      </dsp:nvSpPr>
      <dsp:spPr>
        <a:xfrm>
          <a:off x="99937" y="2105323"/>
          <a:ext cx="4034566" cy="1570958"/>
        </a:xfrm>
        <a:prstGeom prst="roundRect">
          <a:avLst/>
        </a:prstGeom>
        <a:solidFill>
          <a:srgbClr val="A04DA3">
            <a:lumMod val="40000"/>
            <a:lumOff val="6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Улучшение жилищных условий граждан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186,9 млн руб. – 9,4%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ysClr val="windowText" lastClr="000000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176625" y="2182011"/>
        <a:ext cx="3881190" cy="1417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01E2E-8BC9-4CD8-9385-ED6EAB347D95}">
      <dsp:nvSpPr>
        <dsp:cNvPr id="0" name=""/>
        <dsp:cNvSpPr/>
      </dsp:nvSpPr>
      <dsp:spPr>
        <a:xfrm>
          <a:off x="3860975" y="359570"/>
          <a:ext cx="4308409" cy="1278541"/>
        </a:xfrm>
        <a:prstGeom prst="roundRect">
          <a:avLst/>
        </a:prstGeom>
        <a:gradFill rotWithShape="0">
          <a:gsLst>
            <a:gs pos="100000">
              <a:srgbClr val="53548A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Экономическое развитие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201,4 млн руб.</a:t>
          </a:r>
        </a:p>
      </dsp:txBody>
      <dsp:txXfrm>
        <a:off x="3923388" y="421983"/>
        <a:ext cx="4183583" cy="1153715"/>
      </dsp:txXfrm>
    </dsp:sp>
    <dsp:sp modelId="{2C419525-2432-4C75-A3DB-03B3A6DB18CB}">
      <dsp:nvSpPr>
        <dsp:cNvPr id="0" name=""/>
        <dsp:cNvSpPr/>
      </dsp:nvSpPr>
      <dsp:spPr>
        <a:xfrm rot="4648165">
          <a:off x="5399312" y="2583012"/>
          <a:ext cx="19359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0392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C298E-F55B-4A05-9DF0-941A7046CAAD}">
      <dsp:nvSpPr>
        <dsp:cNvPr id="0" name=""/>
        <dsp:cNvSpPr/>
      </dsp:nvSpPr>
      <dsp:spPr>
        <a:xfrm>
          <a:off x="4635222" y="3527913"/>
          <a:ext cx="4122138" cy="1070952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Управление земельными ресурсами и имуществом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128,2 млн руб. – 63,7%</a:t>
          </a:r>
        </a:p>
      </dsp:txBody>
      <dsp:txXfrm>
        <a:off x="4687502" y="3580193"/>
        <a:ext cx="4017578" cy="966392"/>
      </dsp:txXfrm>
    </dsp:sp>
    <dsp:sp modelId="{6C67D9B1-E50E-4B82-850B-48A101CD8916}">
      <dsp:nvSpPr>
        <dsp:cNvPr id="0" name=""/>
        <dsp:cNvSpPr/>
      </dsp:nvSpPr>
      <dsp:spPr>
        <a:xfrm rot="8438382">
          <a:off x="3298582" y="2330985"/>
          <a:ext cx="21850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049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B75F0-D03C-4484-B66E-029EE3B27A65}">
      <dsp:nvSpPr>
        <dsp:cNvPr id="0" name=""/>
        <dsp:cNvSpPr/>
      </dsp:nvSpPr>
      <dsp:spPr>
        <a:xfrm>
          <a:off x="1405292" y="3023859"/>
          <a:ext cx="3029927" cy="1027182"/>
        </a:xfrm>
        <a:prstGeom prst="roundRect">
          <a:avLst/>
        </a:prstGeom>
        <a:gradFill rotWithShape="0">
          <a:gsLst>
            <a:gs pos="0">
              <a:srgbClr val="A04DA3">
                <a:hueOff val="-12404454"/>
                <a:satOff val="20116"/>
                <a:lumOff val="148"/>
                <a:alphaOff val="0"/>
                <a:tint val="43000"/>
                <a:satMod val="165000"/>
              </a:srgbClr>
            </a:gs>
            <a:gs pos="55000">
              <a:srgbClr val="A04DA3">
                <a:hueOff val="-12404454"/>
                <a:satOff val="20116"/>
                <a:lumOff val="148"/>
                <a:alphaOff val="0"/>
                <a:tint val="83000"/>
                <a:satMod val="155000"/>
              </a:srgbClr>
            </a:gs>
            <a:gs pos="100000">
              <a:srgbClr val="A04DA3">
                <a:hueOff val="-12404454"/>
                <a:satOff val="20116"/>
                <a:lumOff val="14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Экономическое развитие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23,2 млн руб. – 11,5%</a:t>
          </a:r>
        </a:p>
      </dsp:txBody>
      <dsp:txXfrm>
        <a:off x="1455435" y="3074002"/>
        <a:ext cx="2929641" cy="926896"/>
      </dsp:txXfrm>
    </dsp:sp>
    <dsp:sp modelId="{0FEE470A-C3B7-42AF-9B4A-75F4F41EC0B9}">
      <dsp:nvSpPr>
        <dsp:cNvPr id="0" name=""/>
        <dsp:cNvSpPr/>
      </dsp:nvSpPr>
      <dsp:spPr>
        <a:xfrm rot="10133044">
          <a:off x="2683146" y="1536716"/>
          <a:ext cx="11889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325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F13BE-22C0-4D8B-85A0-71F03A892FE9}">
      <dsp:nvSpPr>
        <dsp:cNvPr id="0" name=""/>
        <dsp:cNvSpPr/>
      </dsp:nvSpPr>
      <dsp:spPr>
        <a:xfrm>
          <a:off x="130910" y="1367683"/>
          <a:ext cx="2563388" cy="1070952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Градостроительная политика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50,0 млн руб. – 24,8%</a:t>
          </a:r>
        </a:p>
      </dsp:txBody>
      <dsp:txXfrm>
        <a:off x="183190" y="1419963"/>
        <a:ext cx="2458828" cy="966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0.12152</cdr:x>
      <cdr:y>0.71712</cdr:y>
    </cdr:from>
    <cdr:to>
      <cdr:x>0.40223</cdr:x>
      <cdr:y>0.78232</cdr:y>
    </cdr:to>
    <cdr:sp macro="" textlink="">
      <cdr:nvSpPr>
        <cdr:cNvPr id="2" name="TextBox 59"/>
        <cdr:cNvSpPr txBox="1"/>
      </cdr:nvSpPr>
      <cdr:spPr>
        <a:xfrm xmlns:a="http://schemas.openxmlformats.org/drawingml/2006/main">
          <a:off x="517956" y="3833454"/>
          <a:ext cx="1196491" cy="348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ДОХОДЫ</a:t>
          </a:r>
        </a:p>
      </cdr:txBody>
    </cdr:sp>
  </cdr:relSizeAnchor>
  <cdr:relSizeAnchor xmlns:cdr="http://schemas.openxmlformats.org/drawingml/2006/chartDrawing">
    <cdr:from>
      <cdr:x>0.56076</cdr:x>
      <cdr:y>0.71712</cdr:y>
    </cdr:from>
    <cdr:to>
      <cdr:x>0.92814</cdr:x>
      <cdr:y>0.78232</cdr:y>
    </cdr:to>
    <cdr:sp macro="" textlink="">
      <cdr:nvSpPr>
        <cdr:cNvPr id="3" name="TextBox 59"/>
        <cdr:cNvSpPr txBox="1"/>
      </cdr:nvSpPr>
      <cdr:spPr>
        <a:xfrm xmlns:a="http://schemas.openxmlformats.org/drawingml/2006/main">
          <a:off x="2390164" y="3833454"/>
          <a:ext cx="1565911" cy="3485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РАСХОДЫ</a:t>
          </a:r>
        </a:p>
      </cdr:txBody>
    </cdr:sp>
  </cdr:relSizeAnchor>
  <cdr:relSizeAnchor xmlns:cdr="http://schemas.openxmlformats.org/drawingml/2006/chartDrawing">
    <cdr:from>
      <cdr:x>0.76323</cdr:x>
      <cdr:y>0.26941</cdr:y>
    </cdr:from>
    <cdr:to>
      <cdr:x>0.90245</cdr:x>
      <cdr:y>0.31547</cdr:y>
    </cdr:to>
    <cdr:sp macro="" textlink="">
      <cdr:nvSpPr>
        <cdr:cNvPr id="4" name="TextBox 19"/>
        <cdr:cNvSpPr txBox="1"/>
      </cdr:nvSpPr>
      <cdr:spPr>
        <a:xfrm xmlns:a="http://schemas.openxmlformats.org/drawingml/2006/main">
          <a:off x="3253157" y="1440160"/>
          <a:ext cx="593432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93,9 %</a:t>
          </a:r>
        </a:p>
      </cdr:txBody>
    </cdr:sp>
  </cdr:relSizeAnchor>
  <cdr:relSizeAnchor xmlns:cdr="http://schemas.openxmlformats.org/drawingml/2006/chartDrawing">
    <cdr:from>
      <cdr:x>0.78887</cdr:x>
      <cdr:y>0.1716</cdr:y>
    </cdr:from>
    <cdr:to>
      <cdr:x>1</cdr:x>
      <cdr:y>0.26284</cdr:y>
    </cdr:to>
    <cdr:sp macro="" textlink="">
      <cdr:nvSpPr>
        <cdr:cNvPr id="5" name="TextBox 110"/>
        <cdr:cNvSpPr txBox="1"/>
      </cdr:nvSpPr>
      <cdr:spPr>
        <a:xfrm xmlns:a="http://schemas.openxmlformats.org/drawingml/2006/main">
          <a:off x="3362460" y="917333"/>
          <a:ext cx="899915" cy="4877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0.25641</cdr:x>
      <cdr:y>0.32329</cdr:y>
    </cdr:from>
    <cdr:to>
      <cdr:x>0.40993</cdr:x>
      <cdr:y>0.36935</cdr:y>
    </cdr:to>
    <cdr:sp macro="" textlink="">
      <cdr:nvSpPr>
        <cdr:cNvPr id="6" name="TextBox 19"/>
        <cdr:cNvSpPr txBox="1"/>
      </cdr:nvSpPr>
      <cdr:spPr>
        <a:xfrm xmlns:a="http://schemas.openxmlformats.org/drawingml/2006/main">
          <a:off x="1092917" y="1728192"/>
          <a:ext cx="65434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rPr>
            <a:t>10</a:t>
          </a:r>
          <a:r>
            <a:rPr lang="ru-RU" sz="10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0,3 %</a:t>
          </a:r>
        </a:p>
      </cdr:txBody>
    </cdr:sp>
  </cdr:relSizeAnchor>
  <cdr:relSizeAnchor xmlns:cdr="http://schemas.openxmlformats.org/drawingml/2006/chartDrawing">
    <cdr:from>
      <cdr:x>0.23952</cdr:x>
      <cdr:y>0.37717</cdr:y>
    </cdr:from>
    <cdr:to>
      <cdr:x>0.42535</cdr:x>
      <cdr:y>0.40411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xmlns="" id="{C6CA29AB-3528-96CB-3E34-4616E21B4F2B}"/>
            </a:ext>
          </a:extLst>
        </cdr:cNvPr>
        <cdr:cNvCxnSpPr/>
      </cdr:nvCxnSpPr>
      <cdr:spPr>
        <a:xfrm xmlns:a="http://schemas.openxmlformats.org/drawingml/2006/main" flipV="1">
          <a:off x="1020909" y="2016224"/>
          <a:ext cx="792088" cy="144016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5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0.72944</cdr:x>
      <cdr:y>0.30982</cdr:y>
    </cdr:from>
    <cdr:to>
      <cdr:x>0.91527</cdr:x>
      <cdr:y>0.32329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xmlns="" id="{C6CA29AB-3528-96CB-3E34-4616E21B4F2B}"/>
            </a:ext>
          </a:extLst>
        </cdr:cNvPr>
        <cdr:cNvCxnSpPr/>
      </cdr:nvCxnSpPr>
      <cdr:spPr>
        <a:xfrm xmlns:a="http://schemas.openxmlformats.org/drawingml/2006/main">
          <a:off x="3109141" y="1656184"/>
          <a:ext cx="792088" cy="72008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FF3300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0.61118</cdr:x>
      <cdr:y>0.24247</cdr:y>
    </cdr:from>
    <cdr:to>
      <cdr:x>0.90759</cdr:x>
      <cdr:y>0.28288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xmlns="" id="{0F74D5B7-A135-415A-8F20-5AE1AAE483C0}"/>
            </a:ext>
          </a:extLst>
        </cdr:cNvPr>
        <cdr:cNvCxnSpPr/>
      </cdr:nvCxnSpPr>
      <cdr:spPr>
        <a:xfrm xmlns:a="http://schemas.openxmlformats.org/drawingml/2006/main" flipV="1">
          <a:off x="2605085" y="1296145"/>
          <a:ext cx="1263412" cy="216023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0.65418</cdr:x>
      <cdr:y>0.20206</cdr:y>
    </cdr:from>
    <cdr:to>
      <cdr:x>0.84002</cdr:x>
      <cdr:y>0.27225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788377" y="1080120"/>
          <a:ext cx="792088" cy="3752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>
              <a:solidFill>
                <a:schemeClr val="accent6">
                  <a:lumMod val="50000"/>
                </a:schemeClr>
              </a:solidFill>
            </a:rPr>
            <a:t>103,9%</a:t>
          </a:r>
        </a:p>
      </cdr:txBody>
    </cdr:sp>
  </cdr:relSizeAnchor>
  <cdr:relSizeAnchor xmlns:cdr="http://schemas.openxmlformats.org/drawingml/2006/chartDrawing">
    <cdr:from>
      <cdr:x>0.12126</cdr:x>
      <cdr:y>0.26941</cdr:y>
    </cdr:from>
    <cdr:to>
      <cdr:x>0.40846</cdr:x>
      <cdr:y>0.29635</cdr:y>
    </cdr:to>
    <cdr:cxnSp macro="">
      <cdr:nvCxnSpPr>
        <cdr:cNvPr id="18" name="Прямая со стрелкой 17">
          <a:extLst xmlns:a="http://schemas.openxmlformats.org/drawingml/2006/main">
            <a:ext uri="{FF2B5EF4-FFF2-40B4-BE49-F238E27FC236}">
              <a16:creationId xmlns:a16="http://schemas.microsoft.com/office/drawing/2014/main" xmlns="" id="{C6CA29AB-3528-96CB-3E34-4616E21B4F2B}"/>
            </a:ext>
          </a:extLst>
        </cdr:cNvPr>
        <cdr:cNvCxnSpPr/>
      </cdr:nvCxnSpPr>
      <cdr:spPr>
        <a:xfrm xmlns:a="http://schemas.openxmlformats.org/drawingml/2006/main" flipV="1">
          <a:off x="516853" y="1440160"/>
          <a:ext cx="1224136" cy="144016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5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0.15505</cdr:x>
      <cdr:y>0.229</cdr:y>
    </cdr:from>
    <cdr:to>
      <cdr:x>0.30255</cdr:x>
      <cdr:y>0.27506</cdr:y>
    </cdr:to>
    <cdr:sp macro="" textlink="">
      <cdr:nvSpPr>
        <cdr:cNvPr id="22" name="TextBox 19"/>
        <cdr:cNvSpPr txBox="1"/>
      </cdr:nvSpPr>
      <cdr:spPr>
        <a:xfrm xmlns:a="http://schemas.openxmlformats.org/drawingml/2006/main">
          <a:off x="660869" y="1224136"/>
          <a:ext cx="62869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rPr>
            <a:t>10</a:t>
          </a:r>
          <a:r>
            <a:rPr lang="ru-RU" sz="10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7,7 %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0.36748</cdr:x>
      <cdr:y>0.26322</cdr:y>
    </cdr:from>
    <cdr:to>
      <cdr:x>0.48388</cdr:x>
      <cdr:y>0.56109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43294" y="288032"/>
          <a:ext cx="805603" cy="3259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91,3%</a:t>
          </a:r>
        </a:p>
      </cdr:txBody>
    </cdr:sp>
  </cdr:relSizeAnchor>
  <cdr:relSizeAnchor xmlns:cdr="http://schemas.openxmlformats.org/drawingml/2006/chartDrawing">
    <cdr:from>
      <cdr:x>0.5361</cdr:x>
      <cdr:y>0.26322</cdr:y>
    </cdr:from>
    <cdr:to>
      <cdr:x>0.65158</cdr:x>
      <cdr:y>0.50229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710374" y="288032"/>
          <a:ext cx="79923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104,1 %</a:t>
          </a:r>
        </a:p>
      </cdr:txBody>
    </cdr:sp>
  </cdr:relSizeAnchor>
  <cdr:relSizeAnchor xmlns:cdr="http://schemas.openxmlformats.org/drawingml/2006/chartDrawing">
    <cdr:from>
      <cdr:x>0.73379</cdr:x>
      <cdr:y>0.26322</cdr:y>
    </cdr:from>
    <cdr:to>
      <cdr:x>0.85306</cdr:x>
      <cdr:y>0.56109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078526" y="288032"/>
          <a:ext cx="825466" cy="3259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104,1 %</a:t>
          </a:r>
        </a:p>
      </cdr:txBody>
    </cdr:sp>
  </cdr:relSizeAnchor>
  <cdr:relSizeAnchor xmlns:cdr="http://schemas.openxmlformats.org/drawingml/2006/chartDrawing">
    <cdr:from>
      <cdr:x>0.15115</cdr:x>
      <cdr:y>0.26322</cdr:y>
    </cdr:from>
    <cdr:to>
      <cdr:x>0.27621</cdr:x>
      <cdr:y>0.56109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1046078" y="288032"/>
          <a:ext cx="865540" cy="3259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104,0 %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0.35034</cdr:x>
      <cdr:y>0.48649</cdr:y>
    </cdr:from>
    <cdr:to>
      <cdr:x>0.54932</cdr:x>
      <cdr:y>0.54054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AA1CDD83-7E18-5F54-760A-E60BE8315B77}"/>
            </a:ext>
          </a:extLst>
        </cdr:cNvPr>
        <cdr:cNvCxnSpPr/>
      </cdr:nvCxnSpPr>
      <cdr:spPr>
        <a:xfrm xmlns:a="http://schemas.openxmlformats.org/drawingml/2006/main" flipV="1">
          <a:off x="1141050" y="1296144"/>
          <a:ext cx="648072" cy="144016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rgbClr val="00B050"/>
          </a:solidFill>
          <a:prstDash val="solid"/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0.28889</cdr:x>
      <cdr:y>0.40747</cdr:y>
    </cdr:from>
    <cdr:to>
      <cdr:x>0.60554</cdr:x>
      <cdr:y>0.51144</cdr:y>
    </cdr:to>
    <cdr:sp macro="" textlink="">
      <cdr:nvSpPr>
        <cdr:cNvPr id="4" name="TextBox 7"/>
        <cdr:cNvSpPr txBox="1"/>
      </cdr:nvSpPr>
      <cdr:spPr>
        <a:xfrm xmlns:a="http://schemas.openxmlformats.org/drawingml/2006/main" rot="21024787">
          <a:off x="940892" y="1085632"/>
          <a:ext cx="1031354" cy="2770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>
              <a:solidFill>
                <a:schemeClr val="tx1"/>
              </a:solidFill>
              <a:latin typeface="PermianSansTypeface" pitchFamily="50" charset="0"/>
              <a:cs typeface="Times New Roman" panose="02020603050405020304" pitchFamily="18" charset="0"/>
            </a:rPr>
            <a:t>+23,5%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0.39683</cdr:x>
      <cdr:y>0.46334</cdr:y>
    </cdr:from>
    <cdr:to>
      <cdr:x>0.60317</cdr:x>
      <cdr:y>0.51211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AA1CDD83-7E18-5F54-760A-E60BE8315B77}"/>
            </a:ext>
          </a:extLst>
        </cdr:cNvPr>
        <cdr:cNvCxnSpPr/>
      </cdr:nvCxnSpPr>
      <cdr:spPr>
        <a:xfrm xmlns:a="http://schemas.openxmlformats.org/drawingml/2006/main" flipV="1">
          <a:off x="1107815" y="1368151"/>
          <a:ext cx="576064" cy="144016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rgbClr val="00B050"/>
          </a:solidFill>
          <a:prstDash val="solid"/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0.3326</cdr:x>
      <cdr:y>0.38466</cdr:y>
    </cdr:from>
    <cdr:to>
      <cdr:x>0.6674</cdr:x>
      <cdr:y>0.47846</cdr:y>
    </cdr:to>
    <cdr:sp macro="" textlink="">
      <cdr:nvSpPr>
        <cdr:cNvPr id="4" name="TextBox 7"/>
        <cdr:cNvSpPr txBox="1"/>
      </cdr:nvSpPr>
      <cdr:spPr>
        <a:xfrm xmlns:a="http://schemas.openxmlformats.org/drawingml/2006/main" rot="20728405">
          <a:off x="928518" y="1135810"/>
          <a:ext cx="93465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>
              <a:solidFill>
                <a:schemeClr val="tx1"/>
              </a:solidFill>
              <a:latin typeface="PermianSansTypeface" pitchFamily="50" charset="0"/>
              <a:cs typeface="Times New Roman" panose="02020603050405020304" pitchFamily="18" charset="0"/>
            </a:rPr>
            <a:t>+34,4%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0.41463</cdr:x>
      <cdr:y>0.32812</cdr:y>
    </cdr:from>
    <cdr:to>
      <cdr:x>0.62602</cdr:x>
      <cdr:y>0.42908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9972" y="936104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0.40152</cdr:x>
      <cdr:y>0.33737</cdr:y>
    </cdr:from>
    <cdr:to>
      <cdr:x>0.68147</cdr:x>
      <cdr:y>0.43833</cdr:y>
    </cdr:to>
    <cdr:sp macro="" textlink="">
      <cdr:nvSpPr>
        <cdr:cNvPr id="3" name="TextBox 2"/>
        <cdr:cNvSpPr txBox="1"/>
      </cdr:nvSpPr>
      <cdr:spPr>
        <a:xfrm xmlns:a="http://schemas.openxmlformats.org/drawingml/2006/main" rot="20864798">
          <a:off x="1094240" y="962484"/>
          <a:ext cx="76290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latin typeface="PermianSansTypeface" pitchFamily="50" charset="0"/>
            </a:rPr>
            <a:t>36,0%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0.75103</cdr:x>
      <cdr:y>0</cdr:y>
    </cdr:from>
    <cdr:to>
      <cdr:x>1</cdr:x>
      <cdr:y>0.07303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97780" y="0"/>
          <a:ext cx="2187196" cy="374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PermianSansTypeface" pitchFamily="50" charset="0"/>
            </a:rPr>
            <a:t>% к предыдущему периоду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0.36154</cdr:x>
      <cdr:y>0.37523</cdr:y>
    </cdr:from>
    <cdr:to>
      <cdr:x>0.47091</cdr:x>
      <cdr:y>0.57894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821706"/>
          <a:ext cx="1023817" cy="446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0.0625</cdr:x>
      <cdr:y>0.16667</cdr:y>
    </cdr:from>
    <cdr:to>
      <cdr:x>0.23438</cdr:x>
      <cdr:y>0.25926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0.30897</cdr:x>
      <cdr:y>0.40811</cdr:y>
    </cdr:from>
    <cdr:to>
      <cdr:x>0.39598</cdr:x>
      <cdr:y>0.54865</cdr:y>
    </cdr:to>
    <cdr:sp macro="" textlink="">
      <cdr:nvSpPr>
        <cdr:cNvPr id="4" name="TextBox 17">
          <a:extLst xmlns:a="http://schemas.openxmlformats.org/drawingml/2006/main">
            <a:ext uri="{FF2B5EF4-FFF2-40B4-BE49-F238E27FC236}">
              <a16:creationId xmlns:a16="http://schemas.microsoft.com/office/drawing/2014/main" xmlns="" id="{AFDD79F5-D3ED-4F27-BF63-E6E2134230EC}"/>
            </a:ext>
          </a:extLst>
        </cdr:cNvPr>
        <cdr:cNvSpPr txBox="1"/>
      </cdr:nvSpPr>
      <cdr:spPr>
        <a:xfrm xmlns:a="http://schemas.openxmlformats.org/drawingml/2006/main">
          <a:off x="2669835" y="893712"/>
          <a:ext cx="751850" cy="30776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400" b="1" dirty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14,6</a:t>
          </a:r>
          <a:r>
            <a:rPr lang="ru-RU" sz="1400" b="1" dirty="0">
              <a:solidFill>
                <a:prstClr val="black"/>
              </a:solidFill>
              <a:cs typeface="Arial" panose="020B0604020202020204" pitchFamily="34" charset="0"/>
            </a:rPr>
            <a:t> </a:t>
          </a:r>
          <a:r>
            <a:rPr lang="ru-RU" sz="1400" b="1" dirty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0.21731</cdr:x>
      <cdr:y>0.60541</cdr:y>
    </cdr:from>
    <cdr:to>
      <cdr:x>0.31144</cdr:x>
      <cdr:y>0.74596</cdr:y>
    </cdr:to>
    <cdr:sp macro="" textlink="">
      <cdr:nvSpPr>
        <cdr:cNvPr id="5" name="TextBox 17">
          <a:extLst xmlns:a="http://schemas.openxmlformats.org/drawingml/2006/main">
            <a:ext uri="{FF2B5EF4-FFF2-40B4-BE49-F238E27FC236}">
              <a16:creationId xmlns:a16="http://schemas.microsoft.com/office/drawing/2014/main" xmlns="" id="{2606E700-DDB4-433D-A013-7D52BF9F4853}"/>
            </a:ext>
          </a:extLst>
        </cdr:cNvPr>
        <cdr:cNvSpPr txBox="1"/>
      </cdr:nvSpPr>
      <cdr:spPr>
        <a:xfrm xmlns:a="http://schemas.openxmlformats.org/drawingml/2006/main">
          <a:off x="1877747" y="1325760"/>
          <a:ext cx="813365" cy="3077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400" b="1" dirty="0">
              <a:solidFill>
                <a:schemeClr val="bg1"/>
              </a:solidFill>
              <a:cs typeface="Arial" panose="020B0604020202020204" pitchFamily="34" charset="0"/>
            </a:rPr>
            <a:t>42,0</a:t>
          </a:r>
          <a:r>
            <a:rPr lang="ru-RU" sz="14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0.21731</cdr:x>
      <cdr:y>0.2437</cdr:y>
    </cdr:from>
    <cdr:to>
      <cdr:x>0.31438</cdr:x>
      <cdr:y>0.38425</cdr:y>
    </cdr:to>
    <cdr:sp macro="" textlink="">
      <cdr:nvSpPr>
        <cdr:cNvPr id="6" name="TextBox 17">
          <a:extLst xmlns:a="http://schemas.openxmlformats.org/drawingml/2006/main">
            <a:ext uri="{FF2B5EF4-FFF2-40B4-BE49-F238E27FC236}">
              <a16:creationId xmlns:a16="http://schemas.microsoft.com/office/drawing/2014/main" xmlns="" id="{2606E700-DDB4-433D-A013-7D52BF9F4853}"/>
            </a:ext>
          </a:extLst>
        </cdr:cNvPr>
        <cdr:cNvSpPr txBox="1"/>
      </cdr:nvSpPr>
      <cdr:spPr>
        <a:xfrm xmlns:a="http://schemas.openxmlformats.org/drawingml/2006/main">
          <a:off x="1877747" y="533672"/>
          <a:ext cx="838778" cy="3077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400" b="1" dirty="0">
              <a:solidFill>
                <a:schemeClr val="bg1"/>
              </a:solidFill>
              <a:cs typeface="Arial" panose="020B0604020202020204" pitchFamily="34" charset="0"/>
            </a:rPr>
            <a:t>43,4</a:t>
          </a:r>
          <a:r>
            <a:rPr lang="ru-RU" sz="14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%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0.71148</cdr:x>
      <cdr:y>0.02601</cdr:y>
    </cdr:from>
    <cdr:to>
      <cdr:x>0.99718</cdr:x>
      <cdr:y>0.09955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79585" y="140754"/>
          <a:ext cx="2521608" cy="397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0.17488</cdr:x>
      <cdr:y>0.16916</cdr:y>
    </cdr:from>
    <cdr:to>
      <cdr:x>0.29726</cdr:x>
      <cdr:y>0.26232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250EF74D-E10C-4226-AC24-43C96F3D2A6B}"/>
            </a:ext>
          </a:extLst>
        </cdr:cNvPr>
        <cdr:cNvCxnSpPr/>
      </cdr:nvCxnSpPr>
      <cdr:spPr>
        <a:xfrm xmlns:a="http://schemas.openxmlformats.org/drawingml/2006/main" flipV="1">
          <a:off x="1543499" y="915306"/>
          <a:ext cx="1080120" cy="50405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5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0.44411</cdr:x>
      <cdr:y>0.30224</cdr:y>
    </cdr:from>
    <cdr:to>
      <cdr:x>0.53386</cdr:x>
      <cdr:y>0.50186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xmlns="" id="{2F1767DC-9593-4CE7-8DDA-5964F5EE39BB}"/>
            </a:ext>
          </a:extLst>
        </cdr:cNvPr>
        <cdr:cNvCxnSpPr/>
      </cdr:nvCxnSpPr>
      <cdr:spPr>
        <a:xfrm xmlns:a="http://schemas.openxmlformats.org/drawingml/2006/main">
          <a:off x="3919763" y="1635386"/>
          <a:ext cx="792088" cy="108012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0.17488</cdr:x>
      <cdr:y>0.14254</cdr:y>
    </cdr:from>
    <cdr:to>
      <cdr:x>0.23199</cdr:x>
      <cdr:y>0.19578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543499" y="771290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0.49306</cdr:x>
      <cdr:y>0.34216</cdr:y>
    </cdr:from>
    <cdr:to>
      <cdr:x>0.60728</cdr:x>
      <cdr:y>0.4087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351811" y="1851410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в 2,8 раза</a:t>
          </a:r>
        </a:p>
      </cdr:txBody>
    </cdr:sp>
  </cdr:relSizeAnchor>
  <cdr:relSizeAnchor xmlns:cdr="http://schemas.openxmlformats.org/drawingml/2006/chartDrawing">
    <cdr:from>
      <cdr:x>0.13409</cdr:x>
      <cdr:y>0.16916</cdr:y>
    </cdr:from>
    <cdr:to>
      <cdr:x>0.23199</cdr:x>
      <cdr:y>0.22239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183459" y="915306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+20,1%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0.30492</cdr:x>
      <cdr:y>0.18626</cdr:y>
    </cdr:from>
    <cdr:to>
      <cdr:x>0.62211</cdr:x>
      <cdr:y>0.31571</cdr:y>
    </cdr:to>
    <cdr:sp macro="" textlink="">
      <cdr:nvSpPr>
        <cdr:cNvPr id="2" name="TextBox 1"/>
        <cdr:cNvSpPr txBox="1"/>
      </cdr:nvSpPr>
      <cdr:spPr>
        <a:xfrm xmlns:a="http://schemas.openxmlformats.org/drawingml/2006/main" rot="20915052">
          <a:off x="856298" y="470455"/>
          <a:ext cx="890768" cy="32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+</a:t>
          </a:r>
          <a:r>
            <a:rPr lang="ru-RU" sz="1200" dirty="0">
              <a:solidFill>
                <a:schemeClr val="tx1"/>
              </a:solidFill>
              <a:cs typeface="Times New Roman" panose="02020603050405020304" pitchFamily="18" charset="0"/>
            </a:rPr>
            <a:t>3,4</a:t>
          </a:r>
          <a:r>
            <a:rPr lang="ru-RU" sz="12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0.25641</cdr:x>
      <cdr:y>0.23816</cdr:y>
    </cdr:from>
    <cdr:to>
      <cdr:x>0.71795</cdr:x>
      <cdr:y>0.32369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xmlns="" id="{C6BEDDAC-EC28-59CE-17DC-A93A91E9F5E0}"/>
            </a:ext>
          </a:extLst>
        </cdr:cNvPr>
        <cdr:cNvCxnSpPr/>
      </cdr:nvCxnSpPr>
      <cdr:spPr>
        <a:xfrm xmlns:a="http://schemas.openxmlformats.org/drawingml/2006/main" flipV="1">
          <a:off x="720080" y="601559"/>
          <a:ext cx="1296144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8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0.42526</cdr:x>
      <cdr:y>0.20017</cdr:y>
    </cdr:from>
    <cdr:to>
      <cdr:x>0.6307</cdr:x>
      <cdr:y>0.41029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F0A92B58-911C-1629-ECC6-D17D9F7DECD3}"/>
            </a:ext>
          </a:extLst>
        </cdr:cNvPr>
        <cdr:cNvCxnSpPr/>
      </cdr:nvCxnSpPr>
      <cdr:spPr>
        <a:xfrm xmlns:a="http://schemas.openxmlformats.org/drawingml/2006/main" flipV="1">
          <a:off x="3456384" y="474990"/>
          <a:ext cx="1669795" cy="498596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0.51401</cdr:x>
      <cdr:y>0.37809</cdr:y>
    </cdr:from>
    <cdr:to>
      <cdr:x>0.62522</cdr:x>
      <cdr:y>0.56151</cdr:y>
    </cdr:to>
    <cdr:sp macro="" textlink="">
      <cdr:nvSpPr>
        <cdr:cNvPr id="2" name="TextBox 1"/>
        <cdr:cNvSpPr txBox="1"/>
      </cdr:nvSpPr>
      <cdr:spPr>
        <a:xfrm xmlns:a="http://schemas.openxmlformats.org/drawingml/2006/main" rot="854788">
          <a:off x="4226213" y="849761"/>
          <a:ext cx="914369" cy="412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PermianSansTypeface" pitchFamily="50" charset="0"/>
            </a:rPr>
            <a:t>- 43,7%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0.44198</cdr:x>
      <cdr:y>0.19801</cdr:y>
    </cdr:from>
    <cdr:to>
      <cdr:x>0.6204</cdr:x>
      <cdr:y>0.26402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9455" y="864096"/>
          <a:ext cx="73852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0" dirty="0">
              <a:latin typeface="+mn-lt"/>
              <a:cs typeface="Times New Roman" panose="02020603050405020304" pitchFamily="18" charset="0"/>
            </a:rPr>
            <a:t>4 041,0</a:t>
          </a:r>
        </a:p>
      </cdr:txBody>
    </cdr:sp>
  </cdr:relSizeAnchor>
  <cdr:relSizeAnchor xmlns:cdr="http://schemas.openxmlformats.org/drawingml/2006/chartDrawing">
    <cdr:from>
      <cdr:x>0.72032</cdr:x>
      <cdr:y>0.16501</cdr:y>
    </cdr:from>
    <cdr:to>
      <cdr:x>0.90761</cdr:x>
      <cdr:y>0.23395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981583" y="720080"/>
          <a:ext cx="775244" cy="300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>
              <a:latin typeface="+mn-lt"/>
              <a:cs typeface="Times New Roman" panose="02020603050405020304" pitchFamily="18" charset="0"/>
            </a:rPr>
            <a:t>4 588,5</a:t>
          </a:r>
        </a:p>
      </cdr:txBody>
    </cdr:sp>
  </cdr:relSizeAnchor>
  <cdr:relSizeAnchor xmlns:cdr="http://schemas.openxmlformats.org/drawingml/2006/chartDrawing">
    <cdr:from>
      <cdr:x>0.50443</cdr:x>
      <cdr:y>0.13201</cdr:y>
    </cdr:from>
    <cdr:to>
      <cdr:x>0.83496</cdr:x>
      <cdr:y>0.18152</cdr:y>
    </cdr:to>
    <cdr:cxnSp macro="">
      <cdr:nvCxnSpPr>
        <cdr:cNvPr id="18" name="Прямая со стрелкой 17">
          <a:extLst xmlns:a="http://schemas.openxmlformats.org/drawingml/2006/main">
            <a:ext uri="{FF2B5EF4-FFF2-40B4-BE49-F238E27FC236}">
              <a16:creationId xmlns:a16="http://schemas.microsoft.com/office/drawing/2014/main" xmlns="" id="{43DC1A13-EC68-4BF1-8D56-32E0982364E4}"/>
            </a:ext>
          </a:extLst>
        </cdr:cNvPr>
        <cdr:cNvCxnSpPr/>
      </cdr:nvCxnSpPr>
      <cdr:spPr>
        <a:xfrm xmlns:a="http://schemas.openxmlformats.org/drawingml/2006/main" flipV="1">
          <a:off x="2087988" y="576064"/>
          <a:ext cx="1368152" cy="216046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stealth" w="med" len="lg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0.5976</cdr:x>
      <cdr:y>0</cdr:y>
    </cdr:from>
    <cdr:to>
      <cdr:x>0.8017</cdr:x>
      <cdr:y>0.06883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473619" y="-3251430"/>
          <a:ext cx="844844" cy="225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0.25062</cdr:x>
      <cdr:y>0.0825</cdr:y>
    </cdr:from>
    <cdr:to>
      <cdr:x>0.45842</cdr:x>
      <cdr:y>0.13201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037367" y="360040"/>
          <a:ext cx="8601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002060"/>
              </a:solidFill>
              <a:cs typeface="Times New Roman" panose="02020603050405020304" pitchFamily="18" charset="0"/>
            </a:rPr>
            <a:t>1</a:t>
          </a:r>
          <a:r>
            <a:rPr lang="ru-RU" sz="12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21,8 %</a:t>
          </a:r>
        </a:p>
      </cdr:txBody>
    </cdr:sp>
  </cdr:relSizeAnchor>
  <cdr:relSizeAnchor xmlns:cdr="http://schemas.openxmlformats.org/drawingml/2006/chartDrawing">
    <cdr:from>
      <cdr:x>0.35657</cdr:x>
      <cdr:y>0.62704</cdr:y>
    </cdr:from>
    <cdr:to>
      <cdr:x>0.6523</cdr:x>
      <cdr:y>0.73283</cdr:y>
    </cdr:to>
    <cdr:sp macro="" textlink="">
      <cdr:nvSpPr>
        <cdr:cNvPr id="22" name="TextBox 59"/>
        <cdr:cNvSpPr txBox="1"/>
      </cdr:nvSpPr>
      <cdr:spPr>
        <a:xfrm xmlns:a="http://schemas.openxmlformats.org/drawingml/2006/main">
          <a:off x="1475920" y="2736304"/>
          <a:ext cx="122413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2025 </a:t>
          </a:r>
          <a:b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уточ. бюджет </a:t>
          </a:r>
        </a:p>
      </cdr:txBody>
    </cdr:sp>
  </cdr:relSizeAnchor>
  <cdr:relSizeAnchor xmlns:cdr="http://schemas.openxmlformats.org/drawingml/2006/chartDrawing">
    <cdr:from>
      <cdr:x>0.63333</cdr:x>
      <cdr:y>0.62704</cdr:y>
    </cdr:from>
    <cdr:to>
      <cdr:x>0.99047</cdr:x>
      <cdr:y>0.81177</cdr:y>
    </cdr:to>
    <cdr:sp macro="" textlink="">
      <cdr:nvSpPr>
        <cdr:cNvPr id="23" name="TextBox 59"/>
        <cdr:cNvSpPr txBox="1"/>
      </cdr:nvSpPr>
      <cdr:spPr>
        <a:xfrm xmlns:a="http://schemas.openxmlformats.org/drawingml/2006/main">
          <a:off x="2621543" y="2736304"/>
          <a:ext cx="1478299" cy="8061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2026 </a:t>
          </a:r>
          <a:b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прогноз </a:t>
          </a:r>
        </a:p>
        <a:p xmlns:a="http://schemas.openxmlformats.org/drawingml/2006/main">
          <a:pPr algn="ctr"/>
          <a:endParaRPr lang="ru-RU" sz="1200" b="1" dirty="0">
            <a:latin typeface="+mn-lt"/>
            <a:ea typeface="Roboto Condensed Light" panose="02000000000000000000" pitchFamily="2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0.02446</cdr:x>
      <cdr:y>0</cdr:y>
    </cdr:from>
    <cdr:to>
      <cdr:x>0.23698</cdr:x>
      <cdr:y>0.07975</cdr:y>
    </cdr:to>
    <cdr:sp macro="" textlink="">
      <cdr:nvSpPr>
        <cdr:cNvPr id="24" name="TextBox 110"/>
        <cdr:cNvSpPr txBox="1"/>
      </cdr:nvSpPr>
      <cdr:spPr>
        <a:xfrm xmlns:a="http://schemas.openxmlformats.org/drawingml/2006/main">
          <a:off x="101263" y="0"/>
          <a:ext cx="879678" cy="3480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0.16363</cdr:x>
      <cdr:y>0.21451</cdr:y>
    </cdr:from>
    <cdr:to>
      <cdr:x>0.34205</cdr:x>
      <cdr:y>0.28052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677327" y="936104"/>
          <a:ext cx="73852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0" dirty="0">
              <a:latin typeface="+mn-lt"/>
              <a:cs typeface="Times New Roman" panose="02020603050405020304" pitchFamily="18" charset="0"/>
            </a:rPr>
            <a:t>3 768,6</a:t>
          </a:r>
        </a:p>
      </cdr:txBody>
    </cdr:sp>
  </cdr:relSizeAnchor>
  <cdr:relSizeAnchor xmlns:cdr="http://schemas.openxmlformats.org/drawingml/2006/chartDrawing">
    <cdr:from>
      <cdr:x>0.1913</cdr:x>
      <cdr:y>0.066</cdr:y>
    </cdr:from>
    <cdr:to>
      <cdr:x>0.81757</cdr:x>
      <cdr:y>0.16501</cdr:y>
    </cdr:to>
    <cdr:cxnSp macro="">
      <cdr:nvCxnSpPr>
        <cdr:cNvPr id="25" name="Прямая со стрелкой 24">
          <a:extLst xmlns:a="http://schemas.openxmlformats.org/drawingml/2006/main">
            <a:ext uri="{FF2B5EF4-FFF2-40B4-BE49-F238E27FC236}">
              <a16:creationId xmlns:a16="http://schemas.microsoft.com/office/drawing/2014/main" xmlns="" id="{43DC1A13-EC68-4BF1-8D56-32E0982364E4}"/>
            </a:ext>
          </a:extLst>
        </cdr:cNvPr>
        <cdr:cNvCxnSpPr/>
      </cdr:nvCxnSpPr>
      <cdr:spPr>
        <a:xfrm xmlns:a="http://schemas.openxmlformats.org/drawingml/2006/main" flipV="1">
          <a:off x="791844" y="288032"/>
          <a:ext cx="2592288" cy="432070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stealth" w="med" len="lg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0.58115</cdr:x>
      <cdr:y>0.09901</cdr:y>
    </cdr:from>
    <cdr:to>
      <cdr:x>0.78895</cdr:x>
      <cdr:y>0.14851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2405519" y="432048"/>
          <a:ext cx="8601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002060"/>
              </a:solidFill>
              <a:cs typeface="Times New Roman" panose="02020603050405020304" pitchFamily="18" charset="0"/>
            </a:rPr>
            <a:t>1</a:t>
          </a:r>
          <a:r>
            <a:rPr lang="ru-RU" sz="12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13,5 %</a:t>
          </a:r>
        </a:p>
      </cdr:txBody>
    </cdr:sp>
  </cdr:relSizeAnchor>
  <cdr:relSizeAnchor xmlns:cdr="http://schemas.openxmlformats.org/drawingml/2006/chartDrawing">
    <cdr:from>
      <cdr:x>0.04186</cdr:x>
      <cdr:y>0.61054</cdr:y>
    </cdr:from>
    <cdr:to>
      <cdr:x>0.38979</cdr:x>
      <cdr:y>0.75865</cdr:y>
    </cdr:to>
    <cdr:sp macro="" textlink="">
      <cdr:nvSpPr>
        <cdr:cNvPr id="29" name="TextBox 59"/>
        <cdr:cNvSpPr txBox="1"/>
      </cdr:nvSpPr>
      <cdr:spPr>
        <a:xfrm xmlns:a="http://schemas.openxmlformats.org/drawingml/2006/main">
          <a:off x="173271" y="2664296"/>
          <a:ext cx="144016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2025 </a:t>
          </a:r>
          <a:b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первонач. бюджет 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0.71394</cdr:x>
      <cdr:y>0.19238</cdr:y>
    </cdr:from>
    <cdr:to>
      <cdr:x>0.83792</cdr:x>
      <cdr:y>0.27149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20556" y="1042151"/>
          <a:ext cx="1080234" cy="428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latin typeface="+mj-lt"/>
              <a:cs typeface="Times New Roman" panose="02020603050405020304" pitchFamily="18" charset="0"/>
            </a:rPr>
            <a:t>158,1</a:t>
          </a:r>
        </a:p>
      </cdr:txBody>
    </cdr:sp>
  </cdr:relSizeAnchor>
  <cdr:relSizeAnchor xmlns:cdr="http://schemas.openxmlformats.org/drawingml/2006/chartDrawing">
    <cdr:from>
      <cdr:x>0.32874</cdr:x>
      <cdr:y>0.06289</cdr:y>
    </cdr:from>
    <cdr:to>
      <cdr:x>0.79155</cdr:x>
      <cdr:y>0.14832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xmlns="" id="{E0320713-BF1A-930D-AE21-58BD1E9FAEBC}"/>
            </a:ext>
          </a:extLst>
        </cdr:cNvPr>
        <cdr:cNvCxnSpPr/>
      </cdr:nvCxnSpPr>
      <cdr:spPr>
        <a:xfrm xmlns:a="http://schemas.openxmlformats.org/drawingml/2006/main" flipV="1">
          <a:off x="2864283" y="340698"/>
          <a:ext cx="4032449" cy="462781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0.14205</cdr:x>
      <cdr:y>0.12752</cdr:y>
    </cdr:from>
    <cdr:to>
      <cdr:x>0.37912</cdr:x>
      <cdr:y>0.22632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4923" y="505016"/>
          <a:ext cx="909432" cy="391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latin typeface="+mj-lt"/>
              <a:cs typeface="Times New Roman" panose="02020603050405020304" pitchFamily="18" charset="0"/>
            </a:rPr>
            <a:t>514,1</a:t>
          </a:r>
        </a:p>
      </cdr:txBody>
    </cdr:sp>
  </cdr:relSizeAnchor>
  <cdr:relSizeAnchor xmlns:cdr="http://schemas.openxmlformats.org/drawingml/2006/chartDrawing">
    <cdr:from>
      <cdr:x>0.60645</cdr:x>
      <cdr:y>0.13308</cdr:y>
    </cdr:from>
    <cdr:to>
      <cdr:x>0.85047</cdr:x>
      <cdr:y>0.22285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26425" y="527069"/>
          <a:ext cx="936093" cy="355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+mj-lt"/>
              <a:cs typeface="Times New Roman" panose="02020603050405020304" pitchFamily="18" charset="0"/>
            </a:rPr>
            <a:t>679,6</a:t>
          </a:r>
        </a:p>
      </cdr:txBody>
    </cdr:sp>
  </cdr:relSizeAnchor>
  <cdr:relSizeAnchor xmlns:cdr="http://schemas.openxmlformats.org/drawingml/2006/chartDrawing">
    <cdr:from>
      <cdr:x>0.32168</cdr:x>
      <cdr:y>0.06586</cdr:y>
    </cdr:from>
    <cdr:to>
      <cdr:x>0.67832</cdr:x>
      <cdr:y>0.13206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xmlns="" id="{B6F8C255-686C-1BA4-BC10-56023083F197}"/>
            </a:ext>
          </a:extLst>
        </cdr:cNvPr>
        <cdr:cNvCxnSpPr/>
      </cdr:nvCxnSpPr>
      <cdr:spPr>
        <a:xfrm xmlns:a="http://schemas.openxmlformats.org/drawingml/2006/main" flipV="1">
          <a:off x="1233991" y="260852"/>
          <a:ext cx="1368152" cy="26216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0.34973</cdr:x>
      <cdr:y>0.03212</cdr:y>
    </cdr:from>
    <cdr:to>
      <cdr:x>0.65027</cdr:x>
      <cdr:y>0.136</cdr:y>
    </cdr:to>
    <cdr:sp macro="" textlink="">
      <cdr:nvSpPr>
        <cdr:cNvPr id="11" name="TextBox 10"/>
        <cdr:cNvSpPr txBox="1"/>
      </cdr:nvSpPr>
      <cdr:spPr>
        <a:xfrm xmlns:a="http://schemas.openxmlformats.org/drawingml/2006/main" rot="21038167">
          <a:off x="1341625" y="127198"/>
          <a:ext cx="1152886" cy="41141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+mj-lt"/>
              <a:cs typeface="Times New Roman" panose="02020603050405020304" pitchFamily="18" charset="0"/>
            </a:rPr>
            <a:t>+32,2 %</a:t>
          </a:r>
        </a:p>
      </cdr:txBody>
    </cdr:sp>
  </cdr:relSizeAnchor>
  <cdr:relSizeAnchor xmlns:cdr="http://schemas.openxmlformats.org/drawingml/2006/chartDrawing">
    <cdr:from>
      <cdr:x>0.38575</cdr:x>
      <cdr:y>0.52484</cdr:y>
    </cdr:from>
    <cdr:to>
      <cdr:x>0.64854</cdr:x>
      <cdr:y>0.62872</cdr:y>
    </cdr:to>
    <cdr:sp macro="" textlink="">
      <cdr:nvSpPr>
        <cdr:cNvPr id="12" name="TextBox 1"/>
        <cdr:cNvSpPr txBox="1"/>
      </cdr:nvSpPr>
      <cdr:spPr>
        <a:xfrm xmlns:a="http://schemas.openxmlformats.org/drawingml/2006/main" rot="21074423">
          <a:off x="1479802" y="2078581"/>
          <a:ext cx="1008098" cy="411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+mj-lt"/>
              <a:cs typeface="Times New Roman" panose="02020603050405020304" pitchFamily="18" charset="0"/>
            </a:rPr>
            <a:t>+23,4 %</a:t>
          </a:r>
        </a:p>
      </cdr:txBody>
    </cdr:sp>
  </cdr:relSizeAnchor>
  <cdr:relSizeAnchor xmlns:cdr="http://schemas.openxmlformats.org/drawingml/2006/chartDrawing">
    <cdr:from>
      <cdr:x>0.34936</cdr:x>
      <cdr:y>0.22515</cdr:y>
    </cdr:from>
    <cdr:to>
      <cdr:x>0.61216</cdr:x>
      <cdr:y>0.32903</cdr:y>
    </cdr:to>
    <cdr:sp macro="" textlink="">
      <cdr:nvSpPr>
        <cdr:cNvPr id="13" name="TextBox 1"/>
        <cdr:cNvSpPr txBox="1"/>
      </cdr:nvSpPr>
      <cdr:spPr>
        <a:xfrm xmlns:a="http://schemas.openxmlformats.org/drawingml/2006/main" rot="20916120">
          <a:off x="1340191" y="891693"/>
          <a:ext cx="1008136" cy="411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+mj-lt"/>
              <a:cs typeface="Times New Roman" panose="02020603050405020304" pitchFamily="18" charset="0"/>
            </a:rPr>
            <a:t>+49 %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0.05843</cdr:x>
      <cdr:y>0.05085</cdr:y>
    </cdr:from>
    <cdr:to>
      <cdr:x>0.38017</cdr:x>
      <cdr:y>0.1917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8096" y="216024"/>
          <a:ext cx="1476328" cy="598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0.05843</cdr:x>
      <cdr:y>0.05085</cdr:y>
    </cdr:from>
    <cdr:to>
      <cdr:x>0.38017</cdr:x>
      <cdr:y>0.1917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8096" y="216024"/>
          <a:ext cx="1476328" cy="598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0.00407</cdr:x>
      <cdr:y>0.0933</cdr:y>
    </cdr:from>
    <cdr:to>
      <cdr:x>0.25923</cdr:x>
      <cdr:y>0.23415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21" y="504056"/>
          <a:ext cx="2232248" cy="76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0.41699</cdr:x>
      <cdr:y>0.05921</cdr:y>
    </cdr:from>
    <cdr:to>
      <cdr:x>0.48799</cdr:x>
      <cdr:y>0.27292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4062" y="72481"/>
          <a:ext cx="63238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115,8%</a:t>
          </a:r>
        </a:p>
      </cdr:txBody>
    </cdr:sp>
  </cdr:relSizeAnchor>
  <cdr:relSizeAnchor xmlns:cdr="http://schemas.openxmlformats.org/drawingml/2006/chartDrawing">
    <cdr:from>
      <cdr:x>0.59485</cdr:x>
      <cdr:y>0.04126</cdr:y>
    </cdr:from>
    <cdr:to>
      <cdr:x>0.67288</cdr:x>
      <cdr:y>0.25497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98213" y="50502"/>
          <a:ext cx="6950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110,9 %</a:t>
          </a:r>
        </a:p>
      </cdr:txBody>
    </cdr:sp>
  </cdr:relSizeAnchor>
  <cdr:relSizeAnchor xmlns:cdr="http://schemas.openxmlformats.org/drawingml/2006/chartDrawing">
    <cdr:from>
      <cdr:x>0.78445</cdr:x>
      <cdr:y>0.02329</cdr:y>
    </cdr:from>
    <cdr:to>
      <cdr:x>0.86247</cdr:x>
      <cdr:y>0.237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986968" y="28510"/>
          <a:ext cx="69491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111,0 %</a:t>
          </a:r>
        </a:p>
      </cdr:txBody>
    </cdr:sp>
  </cdr:relSizeAnchor>
  <cdr:relSizeAnchor xmlns:cdr="http://schemas.openxmlformats.org/drawingml/2006/chartDrawing">
    <cdr:from>
      <cdr:x>0.20679</cdr:x>
      <cdr:y>0.05921</cdr:y>
    </cdr:from>
    <cdr:to>
      <cdr:x>0.28763</cdr:x>
      <cdr:y>0.27292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1841829" y="72479"/>
          <a:ext cx="72008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106,0 %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0.71661</cdr:x>
      <cdr:y>0</cdr:y>
    </cdr:from>
    <cdr:to>
      <cdr:x>0.98137</cdr:x>
      <cdr:y>0.0555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32680" y="0"/>
          <a:ext cx="2339697" cy="277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200" b="1" dirty="0">
              <a:latin typeface="+mn-lt"/>
            </a:rPr>
            <a:t>% к предыдущему периоду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0.66863</cdr:x>
      <cdr:y>0.04246</cdr:y>
    </cdr:from>
    <cdr:to>
      <cdr:x>0.95433</cdr:x>
      <cdr:y>0.116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29727" y="216024"/>
          <a:ext cx="2448272" cy="374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0.74708</cdr:x>
      <cdr:y>0</cdr:y>
    </cdr:from>
    <cdr:to>
      <cdr:x>0.99917</cdr:x>
      <cdr:y>0.07354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93823" y="0"/>
          <a:ext cx="2224964" cy="374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PermianSansTypeface" pitchFamily="50" charset="0"/>
            </a:rPr>
            <a:t>% к предыдущему периоду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0.34837</cdr:x>
      <cdr:y>0.24597</cdr:y>
    </cdr:from>
    <cdr:to>
      <cdr:x>0.46477</cdr:x>
      <cdr:y>0.45968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0" y="216024"/>
          <a:ext cx="721727" cy="1876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106,7%</a:t>
          </a:r>
        </a:p>
      </cdr:txBody>
    </cdr:sp>
  </cdr:relSizeAnchor>
  <cdr:relSizeAnchor xmlns:cdr="http://schemas.openxmlformats.org/drawingml/2006/chartDrawing">
    <cdr:from>
      <cdr:x>0.54579</cdr:x>
      <cdr:y>0.24597</cdr:y>
    </cdr:from>
    <cdr:to>
      <cdr:x>0.66127</cdr:x>
      <cdr:y>0.45968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84376" y="216024"/>
          <a:ext cx="716085" cy="1876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103,7 %</a:t>
          </a:r>
        </a:p>
      </cdr:txBody>
    </cdr:sp>
  </cdr:relSizeAnchor>
  <cdr:relSizeAnchor xmlns:cdr="http://schemas.openxmlformats.org/drawingml/2006/chartDrawing">
    <cdr:from>
      <cdr:x>0.73159</cdr:x>
      <cdr:y>0.24597</cdr:y>
    </cdr:from>
    <cdr:to>
      <cdr:x>0.85086</cdr:x>
      <cdr:y>0.45968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536504" y="216024"/>
          <a:ext cx="739588" cy="1876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103,7 %</a:t>
          </a:r>
        </a:p>
      </cdr:txBody>
    </cdr:sp>
  </cdr:relSizeAnchor>
  <cdr:relSizeAnchor xmlns:cdr="http://schemas.openxmlformats.org/drawingml/2006/chartDrawing">
    <cdr:from>
      <cdr:x>0.15285</cdr:x>
      <cdr:y>0.2305</cdr:y>
    </cdr:from>
    <cdr:to>
      <cdr:x>0.27791</cdr:x>
      <cdr:y>0.44421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947832" y="202433"/>
          <a:ext cx="775456" cy="1876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100,2 %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B4E1686-9108-4878-979D-B7822818AA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7082F6D-65C7-4A41-9E00-4DC787C85D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FBF739FC-7B31-44BB-A872-A7BC543A1BE3}" type="datetimeFigureOut">
              <a:rPr lang="ru-RU"/>
              <a:pPr>
                <a:defRPr/>
              </a:pPr>
              <a:t>11.11.2025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B09E09-EEC6-4F2B-A15E-D26D7E7B10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46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87D2011-8E52-4F6F-A73D-C2485BD215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246"/>
            <a:ext cx="2946400" cy="496809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9CC126-5D5A-4EC6-AE23-BADD85DD8CE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30576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28C91A81-03F8-4A06-B543-5C1736716E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F8F323B0-F275-42F1-9DF0-51072EA3947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3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xmlns="" id="{026A36F5-669C-4293-BF40-796A7735E3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xmlns="" id="{EAC93DBA-F4F7-48CC-85EF-5BE671B95F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09"/>
            <a:ext cx="5438775" cy="44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xmlns="" id="{EDCCCA1B-74BB-490C-9A13-8A4B18E484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6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xmlns="" id="{63B5B06A-3C3F-47F5-BFA3-828BDF46A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6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1BEC29F-890A-4B5C-AC36-B56E3C838D2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0893823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43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19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99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90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757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570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73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22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1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92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786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80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2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1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84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8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8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>
            <a:extLst>
              <a:ext uri="{FF2B5EF4-FFF2-40B4-BE49-F238E27FC236}">
                <a16:creationId xmlns:a16="http://schemas.microsoft.com/office/drawing/2014/main" xmlns="" id="{5744414D-668E-4C24-B3CE-ED60A18D4E58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Прямоугольник 23">
            <a:extLst>
              <a:ext uri="{FF2B5EF4-FFF2-40B4-BE49-F238E27FC236}">
                <a16:creationId xmlns:a16="http://schemas.microsoft.com/office/drawing/2014/main" xmlns="" id="{A96B0E04-44EF-42F1-A4FB-9A75BF2E3408}"/>
              </a:ext>
            </a:extLst>
          </p:cNvPr>
          <p:cNvSpPr/>
          <p:nvPr/>
        </p:nvSpPr>
        <p:spPr>
          <a:xfrm flipV="1">
            <a:off x="5410200" y="3897319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Прямоугольник 24">
            <a:extLst>
              <a:ext uri="{FF2B5EF4-FFF2-40B4-BE49-F238E27FC236}">
                <a16:creationId xmlns:a16="http://schemas.microsoft.com/office/drawing/2014/main" xmlns="" id="{716D18A7-BD4E-4D94-81B8-410606363E38}"/>
              </a:ext>
            </a:extLst>
          </p:cNvPr>
          <p:cNvSpPr/>
          <p:nvPr/>
        </p:nvSpPr>
        <p:spPr>
          <a:xfrm flipV="1">
            <a:off x="5410200" y="4114801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Прямоугольник 25">
            <a:extLst>
              <a:ext uri="{FF2B5EF4-FFF2-40B4-BE49-F238E27FC236}">
                <a16:creationId xmlns:a16="http://schemas.microsoft.com/office/drawing/2014/main" xmlns="" id="{D62FD649-EAB0-446F-BF26-2F3A923F2961}"/>
              </a:ext>
            </a:extLst>
          </p:cNvPr>
          <p:cNvSpPr/>
          <p:nvPr/>
        </p:nvSpPr>
        <p:spPr>
          <a:xfrm flipV="1">
            <a:off x="5410206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Прямоугольник 26">
            <a:extLst>
              <a:ext uri="{FF2B5EF4-FFF2-40B4-BE49-F238E27FC236}">
                <a16:creationId xmlns:a16="http://schemas.microsoft.com/office/drawing/2014/main" xmlns="" id="{1DA150FA-ACC7-40C6-86E2-43FE8E85BC78}"/>
              </a:ext>
            </a:extLst>
          </p:cNvPr>
          <p:cNvSpPr/>
          <p:nvPr/>
        </p:nvSpPr>
        <p:spPr>
          <a:xfrm flipV="1">
            <a:off x="5410206" y="419897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11" name="Скругленный прямоугольник 29">
            <a:extLst>
              <a:ext uri="{FF2B5EF4-FFF2-40B4-BE49-F238E27FC236}">
                <a16:creationId xmlns:a16="http://schemas.microsoft.com/office/drawing/2014/main" xmlns="" id="{998163C9-460D-4D49-ADCA-1FCDEA939FDF}"/>
              </a:ext>
            </a:extLst>
          </p:cNvPr>
          <p:cNvSpPr/>
          <p:nvPr/>
        </p:nvSpPr>
        <p:spPr bwMode="white">
          <a:xfrm>
            <a:off x="5410207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12" name="Скругленный прямоугольник 30">
            <a:extLst>
              <a:ext uri="{FF2B5EF4-FFF2-40B4-BE49-F238E27FC236}">
                <a16:creationId xmlns:a16="http://schemas.microsoft.com/office/drawing/2014/main" xmlns="" id="{C4047F0A-F46E-4075-B122-F6486F4C7ED3}"/>
              </a:ext>
            </a:extLst>
          </p:cNvPr>
          <p:cNvSpPr/>
          <p:nvPr/>
        </p:nvSpPr>
        <p:spPr bwMode="white">
          <a:xfrm>
            <a:off x="7377113" y="4060827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Прямоугольник 6">
            <a:extLst>
              <a:ext uri="{FF2B5EF4-FFF2-40B4-BE49-F238E27FC236}">
                <a16:creationId xmlns:a16="http://schemas.microsoft.com/office/drawing/2014/main" xmlns="" id="{0AB8A110-CD78-4978-B25F-211AD2A777EE}"/>
              </a:ext>
            </a:extLst>
          </p:cNvPr>
          <p:cNvSpPr/>
          <p:nvPr/>
        </p:nvSpPr>
        <p:spPr>
          <a:xfrm>
            <a:off x="0" y="3649669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Прямоугольник 9">
            <a:extLst>
              <a:ext uri="{FF2B5EF4-FFF2-40B4-BE49-F238E27FC236}">
                <a16:creationId xmlns:a16="http://schemas.microsoft.com/office/drawing/2014/main" xmlns="" id="{D51CBB35-A523-476A-9C12-5AADEFDDDF9D}"/>
              </a:ext>
            </a:extLst>
          </p:cNvPr>
          <p:cNvSpPr/>
          <p:nvPr/>
        </p:nvSpPr>
        <p:spPr>
          <a:xfrm>
            <a:off x="0" y="3675071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Прямоугольник 10">
            <a:extLst>
              <a:ext uri="{FF2B5EF4-FFF2-40B4-BE49-F238E27FC236}">
                <a16:creationId xmlns:a16="http://schemas.microsoft.com/office/drawing/2014/main" xmlns="" id="{48E15E93-9866-4668-A816-7346D15A8623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Прямоугольник 18">
            <a:extLst>
              <a:ext uri="{FF2B5EF4-FFF2-40B4-BE49-F238E27FC236}">
                <a16:creationId xmlns:a16="http://schemas.microsoft.com/office/drawing/2014/main" xmlns="" id="{7C568E42-77B6-4262-803A-B0BFE38711D2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92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>
            <a:extLst>
              <a:ext uri="{FF2B5EF4-FFF2-40B4-BE49-F238E27FC236}">
                <a16:creationId xmlns:a16="http://schemas.microsoft.com/office/drawing/2014/main" xmlns="" id="{A0CC1B33-CFCA-4157-BE74-9BD024D3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3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2CDD4-7826-423D-9A4D-62520F76A0B4}" type="datetime1">
              <a:rPr lang="ru-RU"/>
              <a:pPr>
                <a:defRPr/>
              </a:pPr>
              <a:t>11.11.2025</a:t>
            </a:fld>
            <a:endParaRPr lang="ru-RU" dirty="0"/>
          </a:p>
        </p:txBody>
      </p:sp>
      <p:sp>
        <p:nvSpPr>
          <p:cNvPr id="18" name="Нижний колонтитул 16">
            <a:extLst>
              <a:ext uri="{FF2B5EF4-FFF2-40B4-BE49-F238E27FC236}">
                <a16:creationId xmlns:a16="http://schemas.microsoft.com/office/drawing/2014/main" xmlns="" id="{A4D7222B-B086-4219-9B77-6E7643BA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" name="Номер слайда 28">
            <a:extLst>
              <a:ext uri="{FF2B5EF4-FFF2-40B4-BE49-F238E27FC236}">
                <a16:creationId xmlns:a16="http://schemas.microsoft.com/office/drawing/2014/main" xmlns="" id="{70D91B0E-D0B1-42B6-9096-E67F215B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90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A1C28-DF0C-4BB8-835C-B78784E4B99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3296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xmlns="" id="{CDC44FC4-9804-401F-85AF-FF1C87DC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D86A-B51F-4F77-B2D6-484DE30355F8}" type="datetime1">
              <a:rPr lang="ru-RU"/>
              <a:pPr>
                <a:defRPr/>
              </a:pPr>
              <a:t>11.11.2025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xmlns="" id="{1CF9BFB4-9CD0-4162-A612-28D9FF05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xmlns="" id="{E914150E-34FD-4367-B6A7-5A5A06F3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0F247-9139-4D6E-A426-4FF5EBD7C65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83566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11.11.2025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531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11.11.2025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12708612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576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1964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1141891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1707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6494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9353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54759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21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xmlns="" id="{DD70FE73-7E0B-4CE3-A6CB-F21FB65C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F05E8-1A20-4C2E-80A1-197224B4D84E}" type="datetime1">
              <a:rPr lang="ru-RU"/>
              <a:pPr>
                <a:defRPr/>
              </a:pPr>
              <a:t>11.11.2025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xmlns="" id="{6FF8689E-715C-4957-B474-6B9F417F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xmlns="" id="{B652BF71-E5E8-44AB-A7FC-7C386124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BE729-B513-41D6-A25E-CE529A4E5CB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3724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11.11.2025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864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11.11.2025</a:t>
            </a:fld>
            <a:endParaRPr lang="ru-RU" sz="18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857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1283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528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0576446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7524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93258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4424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52319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65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8568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11.11.2025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900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11.11.2025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13127444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7110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9207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5841994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6537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52594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2253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7156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864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5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проекте бюджета Пермского муниципального округа 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0" y="643268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2271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11.11.2025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887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11.11.2025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2121073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6812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7725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8490739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1760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5152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0284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53300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28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5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проекте бюджета Пермского муниципального округа 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8044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11.11.2025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626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11.11.2025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474981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4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497227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236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7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194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637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36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xmlns="" id="{06AF4A83-4E77-4BEB-8551-50049FB7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673B-EB1C-4A87-A75D-6CDD3A66B77B}" type="datetime1">
              <a:rPr lang="ru-RU"/>
              <a:pPr>
                <a:defRPr/>
              </a:pPr>
              <a:t>11.11.2025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xmlns="" id="{C74BBCF5-C357-4152-BE40-3CF52513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xmlns="" id="{CFD64BC2-2398-45DB-80A5-9B5A9A12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1B472-13AB-4359-9D4F-61822A9B1F3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5434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15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4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11.11.2025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77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4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11.11.2025</a:t>
            </a:fld>
            <a:endParaRPr lang="ru-RU" sz="18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55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566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45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024264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763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0326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243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368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xmlns="" id="{89A20651-ED52-48BB-A814-EA7DD418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AB48-1152-4702-957F-15FFB092ABEC}" type="datetime1">
              <a:rPr lang="ru-RU"/>
              <a:pPr>
                <a:defRPr/>
              </a:pPr>
              <a:t>11.11.2025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xmlns="" id="{208D08F5-8145-4D83-AB21-73D63B7E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xmlns="" id="{6F3AE9A8-60F2-4CB2-AAB4-90AB48ED1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664F6-7B5D-44F9-84D0-4E750B9260E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63105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3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11.11.2025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65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5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0" y="643268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545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5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460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4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324980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0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7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6533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457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8785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58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3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3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xmlns="" id="{FD1BB864-85ED-4FB6-95A1-1965B39E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6470-D181-4100-B383-A77286EF52D8}" type="datetime1">
              <a:rPr lang="ru-RU"/>
              <a:pPr>
                <a:defRPr/>
              </a:pPr>
              <a:t>11.11.2025</a:t>
            </a:fld>
            <a:endParaRPr lang="ru-RU" dirty="0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xmlns="" id="{C34A05D8-BC4A-4983-8803-A7FC6F86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xmlns="" id="{89A7119D-AF58-43A5-B5EC-61F0517E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88587-CFE2-4803-8BFE-0C62C7B32AD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0204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4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11.11.2025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52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4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11.11.2025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4271105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385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472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138806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7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833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185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083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8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>
            <a:extLst>
              <a:ext uri="{FF2B5EF4-FFF2-40B4-BE49-F238E27FC236}">
                <a16:creationId xmlns:a16="http://schemas.microsoft.com/office/drawing/2014/main" xmlns="" id="{F395B550-EAB0-481C-BD7D-2ECA377E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E19EF2-12B7-4311-9F30-99B282BCED36}" type="datetime1">
              <a:rPr lang="ru-RU"/>
              <a:pPr>
                <a:defRPr/>
              </a:pPr>
              <a:t>11.11.2025</a:t>
            </a:fld>
            <a:endParaRPr lang="ru-RU" dirty="0"/>
          </a:p>
        </p:txBody>
      </p:sp>
      <p:sp>
        <p:nvSpPr>
          <p:cNvPr id="8" name="Номер слайда 26">
            <a:extLst>
              <a:ext uri="{FF2B5EF4-FFF2-40B4-BE49-F238E27FC236}">
                <a16:creationId xmlns:a16="http://schemas.microsoft.com/office/drawing/2014/main" xmlns="" id="{3E05ECBF-6F82-491A-A9C7-222D458E1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D9E7B6-31A6-4F22-92A7-A23EE07D467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9" name="Нижний колонтитул 27">
            <a:extLst>
              <a:ext uri="{FF2B5EF4-FFF2-40B4-BE49-F238E27FC236}">
                <a16:creationId xmlns:a16="http://schemas.microsoft.com/office/drawing/2014/main" xmlns="" id="{575A2573-60AA-43CB-A9F1-517530A1C9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009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11.11.2025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91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11.11.2025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40384227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18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3278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8931408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806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6956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5163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92176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58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8493F6D-5039-48CB-891A-2E4075C8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DDB0F-A198-4FD5-A5DB-9006A95A84CC}" type="datetime1">
              <a:rPr lang="ru-RU"/>
              <a:pPr>
                <a:defRPr/>
              </a:pPr>
              <a:t>11.11.2025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84FA9A6-28B8-4AB2-9696-96D3FC12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03B9B93-B91D-4997-9237-0C04C4FB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9A224-5113-410C-9768-F443A01F467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4957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11.11.2025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11.11.2025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16412267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47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77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9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" y="6432673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2990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47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77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9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420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34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352387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26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9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333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5098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9604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5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>
              <a:ext uri="{FF2B5EF4-FFF2-40B4-BE49-F238E27FC236}">
                <a16:creationId xmlns:a16="http://schemas.microsoft.com/office/drawing/2014/main" xmlns="" id="{9EA2566D-2C9A-4720-8561-A3E60417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1103-EC9F-49D4-8B3C-9E506D00C1AC}" type="datetime1">
              <a:rPr lang="ru-RU"/>
              <a:pPr>
                <a:defRPr/>
              </a:pPr>
              <a:t>11.11.2025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A9B56CB-EE33-433D-AF7C-6EFD1C65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>
            <a:extLst>
              <a:ext uri="{FF2B5EF4-FFF2-40B4-BE49-F238E27FC236}">
                <a16:creationId xmlns:a16="http://schemas.microsoft.com/office/drawing/2014/main" xmlns="" id="{0901C574-6E4F-4D87-9296-930A8758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744E-5042-417C-ADE1-93F28D1916C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10301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34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11.11.2025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461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8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11.11.2025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25406920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проекте бюджета Пермского муниципального округа 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9421456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3877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591956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6832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6552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0349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69647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43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xmlns="" id="{7E59BC77-B094-4E0B-B529-27A0CE1C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25B9-33CD-4CB5-8016-2C9D64D14FBB}" type="datetime1">
              <a:rPr lang="ru-RU"/>
              <a:pPr>
                <a:defRPr/>
              </a:pPr>
              <a:t>11.11.2025</a:t>
            </a:fld>
            <a:endParaRPr lang="ru-RU" dirty="0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xmlns="" id="{7C0C2FF0-BDCE-44D9-936C-65F33B29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xmlns="" id="{29246451-D09D-4AE8-AF6C-75C339C8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92A75-28AA-407B-B95E-005113835BE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014018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11.11.2025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853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11.11.2025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7464171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7069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763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1914061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4685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18072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0969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6292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55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54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xmlns="" id="{9A31D9EA-0FB0-40C1-98CB-D8CA0454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692B7-11A9-4F6B-AAC1-225E5D10C019}" type="datetime1">
              <a:rPr lang="ru-RU"/>
              <a:pPr>
                <a:defRPr/>
              </a:pPr>
              <a:t>11.11.2025</a:t>
            </a:fld>
            <a:endParaRPr lang="ru-RU" dirty="0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xmlns="" id="{8D3CCEA6-595B-49E5-8182-C20760E9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xmlns="" id="{ED4ECC92-7D19-47FA-92D7-DEDDE449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ED9A9-05B1-4B35-9F07-DE67986013A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81524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11.11.2025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531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11.11.2025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12708612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7069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763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1914061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4685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18072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0969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6292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55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D28C958-0A1E-4DA0-9381-9C274668ACC7}"/>
              </a:ext>
            </a:extLst>
          </p:cNvPr>
          <p:cNvSpPr/>
          <p:nvPr/>
        </p:nvSpPr>
        <p:spPr>
          <a:xfrm>
            <a:off x="0" y="36675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4EEDD87-B368-46C1-B412-3C178D5240FD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FC4353C6-7DF8-4191-BAB8-694DC92AA363}"/>
              </a:ext>
            </a:extLst>
          </p:cNvPr>
          <p:cNvSpPr/>
          <p:nvPr/>
        </p:nvSpPr>
        <p:spPr>
          <a:xfrm>
            <a:off x="0" y="30801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A3BEE7D-7D9E-406C-8489-0FFC8B77C657}"/>
              </a:ext>
            </a:extLst>
          </p:cNvPr>
          <p:cNvSpPr/>
          <p:nvPr/>
        </p:nvSpPr>
        <p:spPr>
          <a:xfrm flipV="1">
            <a:off x="5410200" y="36040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A0BA088-D5A5-4D7D-B64F-9A3EBC070A8F}"/>
              </a:ext>
            </a:extLst>
          </p:cNvPr>
          <p:cNvSpPr/>
          <p:nvPr/>
        </p:nvSpPr>
        <p:spPr>
          <a:xfrm flipV="1">
            <a:off x="5410200" y="439743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5D06C7D2-78E5-48F2-80A3-6692B06B81C6}"/>
              </a:ext>
            </a:extLst>
          </p:cNvPr>
          <p:cNvSpPr/>
          <p:nvPr/>
        </p:nvSpPr>
        <p:spPr bwMode="white">
          <a:xfrm>
            <a:off x="5407027" y="496889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19552A3A-4914-44A7-87A9-28B0F117B5CE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5C8AA6D6-8A62-465A-BD5F-1DD1B303C3D7}"/>
              </a:ext>
            </a:extLst>
          </p:cNvPr>
          <p:cNvSpPr/>
          <p:nvPr/>
        </p:nvSpPr>
        <p:spPr bwMode="invGray">
          <a:xfrm>
            <a:off x="9085263" y="-1587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24A9BBAB-E211-4AD0-87CE-DB60D01F635E}"/>
              </a:ext>
            </a:extLst>
          </p:cNvPr>
          <p:cNvSpPr/>
          <p:nvPr/>
        </p:nvSpPr>
        <p:spPr bwMode="invGray">
          <a:xfrm>
            <a:off x="9043988" y="-1587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449BA0D7-0F8B-4567-86DC-03BDF5901350}"/>
              </a:ext>
            </a:extLst>
          </p:cNvPr>
          <p:cNvSpPr/>
          <p:nvPr/>
        </p:nvSpPr>
        <p:spPr bwMode="invGray">
          <a:xfrm>
            <a:off x="9024958" y="-1587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3680D000-2376-4E3A-B545-4D49FECB37E4}"/>
              </a:ext>
            </a:extLst>
          </p:cNvPr>
          <p:cNvSpPr/>
          <p:nvPr/>
        </p:nvSpPr>
        <p:spPr bwMode="invGray">
          <a:xfrm>
            <a:off x="8975725" y="-1587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2EA2329-5E09-49FD-BDC9-6538BF96BFEE}"/>
              </a:ext>
            </a:extLst>
          </p:cNvPr>
          <p:cNvSpPr/>
          <p:nvPr/>
        </p:nvSpPr>
        <p:spPr bwMode="invGray">
          <a:xfrm>
            <a:off x="891542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93AB6A6-4625-487E-98CC-F2493C48B4FC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63" name="Заголовок 21">
            <a:extLst>
              <a:ext uri="{FF2B5EF4-FFF2-40B4-BE49-F238E27FC236}">
                <a16:creationId xmlns:a16="http://schemas.microsoft.com/office/drawing/2014/main" xmlns="" id="{8C3CD0A2-E29D-41BE-A978-1E6A45CE1C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64" name="Текст 12">
            <a:extLst>
              <a:ext uri="{FF2B5EF4-FFF2-40B4-BE49-F238E27FC236}">
                <a16:creationId xmlns:a16="http://schemas.microsoft.com/office/drawing/2014/main" xmlns="" id="{570D6665-9825-4AF0-B62A-FDAE507B99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xmlns="" id="{D9002DA6-A5AA-4897-99A8-17ACFDFD5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39C47F3A-C44A-439C-BEB0-B715AA9D268C}" type="datetime1">
              <a:rPr lang="ru-RU"/>
              <a:pPr>
                <a:defRPr/>
              </a:pPr>
              <a:t>11.11.2025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C3AFCE2-EAD6-4153-8C8A-6691836C5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2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8D3A7117-95BE-4AC6-9853-9EAE48E63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rgbClr val="FFFFFF"/>
                </a:solidFill>
              </a:defRPr>
            </a:lvl1pPr>
          </a:lstStyle>
          <a:p>
            <a:fld id="{1FD701EE-C3D2-4E5C-B37E-8A6A4A93613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09" r:id="rId1"/>
    <p:sldLayoutId id="2147488092" r:id="rId2"/>
    <p:sldLayoutId id="2147488093" r:id="rId3"/>
    <p:sldLayoutId id="2147488094" r:id="rId4"/>
    <p:sldLayoutId id="2147488110" r:id="rId5"/>
    <p:sldLayoutId id="2147488111" r:id="rId6"/>
    <p:sldLayoutId id="2147488095" r:id="rId7"/>
    <p:sldLayoutId id="2147488096" r:id="rId8"/>
    <p:sldLayoutId id="2147488097" r:id="rId9"/>
    <p:sldLayoutId id="2147488098" r:id="rId10"/>
    <p:sldLayoutId id="2147488099" r:id="rId11"/>
    <p:sldLayoutId id="214748827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3962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48" r:id="rId1"/>
    <p:sldLayoutId id="2147488249" r:id="rId2"/>
    <p:sldLayoutId id="2147488250" r:id="rId3"/>
    <p:sldLayoutId id="2147488251" r:id="rId4"/>
    <p:sldLayoutId id="2147488252" r:id="rId5"/>
    <p:sldLayoutId id="2147488253" r:id="rId6"/>
    <p:sldLayoutId id="2147488254" r:id="rId7"/>
    <p:sldLayoutId id="2147488255" r:id="rId8"/>
    <p:sldLayoutId id="2147488256" r:id="rId9"/>
    <p:sldLayoutId id="214748825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538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60" r:id="rId1"/>
    <p:sldLayoutId id="2147488261" r:id="rId2"/>
    <p:sldLayoutId id="2147488262" r:id="rId3"/>
    <p:sldLayoutId id="2147488263" r:id="rId4"/>
    <p:sldLayoutId id="2147488264" r:id="rId5"/>
    <p:sldLayoutId id="2147488265" r:id="rId6"/>
    <p:sldLayoutId id="2147488266" r:id="rId7"/>
    <p:sldLayoutId id="2147488267" r:id="rId8"/>
    <p:sldLayoutId id="2147488268" r:id="rId9"/>
    <p:sldLayoutId id="214748826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5451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5" r:id="rId1"/>
    <p:sldLayoutId id="2147488306" r:id="rId2"/>
    <p:sldLayoutId id="2147488307" r:id="rId3"/>
    <p:sldLayoutId id="2147488308" r:id="rId4"/>
    <p:sldLayoutId id="2147488309" r:id="rId5"/>
    <p:sldLayoutId id="2147488310" r:id="rId6"/>
    <p:sldLayoutId id="2147488311" r:id="rId7"/>
    <p:sldLayoutId id="2147488312" r:id="rId8"/>
    <p:sldLayoutId id="2147488313" r:id="rId9"/>
    <p:sldLayoutId id="214748831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51968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49" r:id="rId1"/>
    <p:sldLayoutId id="2147488350" r:id="rId2"/>
    <p:sldLayoutId id="2147488351" r:id="rId3"/>
    <p:sldLayoutId id="2147488352" r:id="rId4"/>
    <p:sldLayoutId id="2147488353" r:id="rId5"/>
    <p:sldLayoutId id="2147488354" r:id="rId6"/>
    <p:sldLayoutId id="2147488355" r:id="rId7"/>
    <p:sldLayoutId id="2147488356" r:id="rId8"/>
    <p:sldLayoutId id="2147488357" r:id="rId9"/>
    <p:sldLayoutId id="214748835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7562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60" r:id="rId1"/>
    <p:sldLayoutId id="2147488361" r:id="rId2"/>
    <p:sldLayoutId id="2147488362" r:id="rId3"/>
    <p:sldLayoutId id="2147488363" r:id="rId4"/>
    <p:sldLayoutId id="2147488364" r:id="rId5"/>
    <p:sldLayoutId id="2147488365" r:id="rId6"/>
    <p:sldLayoutId id="2147488366" r:id="rId7"/>
    <p:sldLayoutId id="2147488367" r:id="rId8"/>
    <p:sldLayoutId id="2147488368" r:id="rId9"/>
    <p:sldLayoutId id="214748836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9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7540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27" r:id="rId1"/>
    <p:sldLayoutId id="2147488128" r:id="rId2"/>
    <p:sldLayoutId id="2147488129" r:id="rId3"/>
    <p:sldLayoutId id="2147488130" r:id="rId4"/>
    <p:sldLayoutId id="2147488131" r:id="rId5"/>
    <p:sldLayoutId id="2147488132" r:id="rId6"/>
    <p:sldLayoutId id="2147488133" r:id="rId7"/>
    <p:sldLayoutId id="2147488134" r:id="rId8"/>
    <p:sldLayoutId id="2147488135" r:id="rId9"/>
    <p:sldLayoutId id="214748813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01227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60" r:id="rId1"/>
    <p:sldLayoutId id="2147488161" r:id="rId2"/>
    <p:sldLayoutId id="2147488162" r:id="rId3"/>
    <p:sldLayoutId id="2147488163" r:id="rId4"/>
    <p:sldLayoutId id="2147488164" r:id="rId5"/>
    <p:sldLayoutId id="2147488165" r:id="rId6"/>
    <p:sldLayoutId id="2147488166" r:id="rId7"/>
    <p:sldLayoutId id="2147488167" r:id="rId8"/>
    <p:sldLayoutId id="214748816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9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2758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71" r:id="rId1"/>
    <p:sldLayoutId id="2147488172" r:id="rId2"/>
    <p:sldLayoutId id="2147488173" r:id="rId3"/>
    <p:sldLayoutId id="2147488174" r:id="rId4"/>
    <p:sldLayoutId id="2147488175" r:id="rId5"/>
    <p:sldLayoutId id="2147488176" r:id="rId6"/>
    <p:sldLayoutId id="2147488177" r:id="rId7"/>
    <p:sldLayoutId id="2147488178" r:id="rId8"/>
    <p:sldLayoutId id="2147488179" r:id="rId9"/>
    <p:sldLayoutId id="214748818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79525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93" r:id="rId1"/>
    <p:sldLayoutId id="2147488194" r:id="rId2"/>
    <p:sldLayoutId id="2147488195" r:id="rId3"/>
    <p:sldLayoutId id="2147488196" r:id="rId4"/>
    <p:sldLayoutId id="2147488197" r:id="rId5"/>
    <p:sldLayoutId id="2147488198" r:id="rId6"/>
    <p:sldLayoutId id="2147488199" r:id="rId7"/>
    <p:sldLayoutId id="2147488200" r:id="rId8"/>
    <p:sldLayoutId id="2147488201" r:id="rId9"/>
    <p:sldLayoutId id="214748820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28648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04" r:id="rId1"/>
    <p:sldLayoutId id="2147488205" r:id="rId2"/>
    <p:sldLayoutId id="2147488206" r:id="rId3"/>
    <p:sldLayoutId id="2147488207" r:id="rId4"/>
    <p:sldLayoutId id="2147488208" r:id="rId5"/>
    <p:sldLayoutId id="2147488209" r:id="rId6"/>
    <p:sldLayoutId id="2147488210" r:id="rId7"/>
    <p:sldLayoutId id="2147488211" r:id="rId8"/>
    <p:sldLayoutId id="2147488212" r:id="rId9"/>
    <p:sldLayoutId id="214748821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85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911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15" r:id="rId1"/>
    <p:sldLayoutId id="2147488216" r:id="rId2"/>
    <p:sldLayoutId id="2147488217" r:id="rId3"/>
    <p:sldLayoutId id="2147488218" r:id="rId4"/>
    <p:sldLayoutId id="2147488219" r:id="rId5"/>
    <p:sldLayoutId id="2147488220" r:id="rId6"/>
    <p:sldLayoutId id="2147488221" r:id="rId7"/>
    <p:sldLayoutId id="2147488222" r:id="rId8"/>
    <p:sldLayoutId id="2147488223" r:id="rId9"/>
    <p:sldLayoutId id="214748822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4773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26" r:id="rId1"/>
    <p:sldLayoutId id="2147488227" r:id="rId2"/>
    <p:sldLayoutId id="2147488228" r:id="rId3"/>
    <p:sldLayoutId id="2147488229" r:id="rId4"/>
    <p:sldLayoutId id="2147488230" r:id="rId5"/>
    <p:sldLayoutId id="2147488231" r:id="rId6"/>
    <p:sldLayoutId id="2147488232" r:id="rId7"/>
    <p:sldLayoutId id="2147488233" r:id="rId8"/>
    <p:sldLayoutId id="2147488234" r:id="rId9"/>
    <p:sldLayoutId id="214748823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3962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37" r:id="rId1"/>
    <p:sldLayoutId id="2147488238" r:id="rId2"/>
    <p:sldLayoutId id="2147488239" r:id="rId3"/>
    <p:sldLayoutId id="2147488240" r:id="rId4"/>
    <p:sldLayoutId id="2147488241" r:id="rId5"/>
    <p:sldLayoutId id="2147488242" r:id="rId6"/>
    <p:sldLayoutId id="2147488243" r:id="rId7"/>
    <p:sldLayoutId id="2147488244" r:id="rId8"/>
    <p:sldLayoutId id="2147488245" r:id="rId9"/>
    <p:sldLayoutId id="214748824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2.xml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2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2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6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2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37.jpeg"/><Relationship Id="rId4" Type="http://schemas.openxmlformats.org/officeDocument/2006/relationships/chart" Target="../charts/chart4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1628800"/>
            <a:ext cx="9144000" cy="2376264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700" b="1" dirty="0">
                <a:solidFill>
                  <a:srgbClr val="1C2D38"/>
                </a:solidFill>
                <a:latin typeface="+mj-lt"/>
              </a:rPr>
              <a:t>О проекте бюджета Пермского </a:t>
            </a:r>
          </a:p>
          <a:p>
            <a:pPr lvl="0">
              <a:spcBef>
                <a:spcPts val="0"/>
              </a:spcBef>
            </a:pPr>
            <a:r>
              <a:rPr lang="ru-RU" sz="2700" b="1" dirty="0">
                <a:solidFill>
                  <a:srgbClr val="1C2D38"/>
                </a:solidFill>
                <a:latin typeface="+mj-lt"/>
              </a:rPr>
              <a:t>муниципального округа Пермского края                                                        на 2026 год и на плановый период 2027-2028 годов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>
          <a:xfrm>
            <a:off x="899592" y="260648"/>
            <a:ext cx="4185000" cy="509588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 ОКРУГА ПЕРМСКОГО КРАЯ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989" y="5373216"/>
            <a:ext cx="503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  <a:latin typeface="PermianSlabSerifTypeface" pitchFamily="50" charset="0"/>
                <a:cs typeface="+mn-cs"/>
              </a:rPr>
              <a:t>Докладчик: Гладких Татьяна Николаевна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989" y="5742548"/>
            <a:ext cx="857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  <a:latin typeface="PermianSlabSerifTypeface" pitchFamily="50" charset="0"/>
                <a:cs typeface="+mn-cs"/>
              </a:rPr>
              <a:t>Заместитель главы администрации Пермского муниципального округа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645333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PermianSansTypeface" pitchFamily="50" charset="0"/>
              </a:rPr>
              <a:t>Пермь 2025</a:t>
            </a:r>
          </a:p>
        </p:txBody>
      </p:sp>
    </p:spTree>
    <p:extLst>
      <p:ext uri="{BB962C8B-B14F-4D97-AF65-F5344CB8AC3E}">
        <p14:creationId xmlns:p14="http://schemas.microsoft.com/office/powerpoint/2010/main" val="114165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 ОКРУГА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Краткая характеристика бюджета Пермского муниципального округа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15B1FAB8-3EA4-4518-A790-BA1E203EB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386724"/>
              </p:ext>
            </p:extLst>
          </p:nvPr>
        </p:nvGraphicFramePr>
        <p:xfrm>
          <a:off x="2444995" y="908720"/>
          <a:ext cx="6519492" cy="23784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095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20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2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15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75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  <a:r>
                        <a:rPr lang="ru-RU" sz="1400" baseline="0" dirty="0"/>
                        <a:t> показателя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  <a:r>
                        <a:rPr lang="en-US" sz="1400" dirty="0"/>
                        <a:t>2</a:t>
                      </a:r>
                      <a:r>
                        <a:rPr lang="ru-RU" sz="1400" dirty="0"/>
                        <a:t>5 уточненный план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1C2D38"/>
                          </a:solidFill>
                        </a:rPr>
                        <a:t>Проект бюджета</a:t>
                      </a:r>
                      <a:endParaRPr lang="ru-RU" sz="1400" b="1" dirty="0">
                        <a:solidFill>
                          <a:srgbClr val="1C2D3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81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solidFill>
                      <a:srgbClr val="9933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2026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2027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2028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448">
                <a:tc>
                  <a:txBody>
                    <a:bodyPr/>
                    <a:lstStyle/>
                    <a:p>
                      <a:r>
                        <a:rPr lang="ru-RU" sz="1400" dirty="0"/>
                        <a:t>Доходы (млн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руб.)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9 413,1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9 440,7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9 427,1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9 592,5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448">
                <a:tc>
                  <a:txBody>
                    <a:bodyPr/>
                    <a:lstStyle/>
                    <a:p>
                      <a:r>
                        <a:rPr lang="ru-RU" sz="1400" dirty="0"/>
                        <a:t>Расходы (млн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руб.)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10 107,1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9 486,0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9 427,1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9 592,5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961">
                <a:tc>
                  <a:txBody>
                    <a:bodyPr/>
                    <a:lstStyle/>
                    <a:p>
                      <a:r>
                        <a:rPr lang="ru-RU" sz="1400" dirty="0"/>
                        <a:t>Дефицит (-)/</a:t>
                      </a:r>
                    </a:p>
                    <a:p>
                      <a:r>
                        <a:rPr lang="ru-RU" sz="1400" dirty="0"/>
                        <a:t>Профицит (+)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-694,0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-45,3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BA592733-0FAC-4D7A-AD70-A54A6C344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633285"/>
              </p:ext>
            </p:extLst>
          </p:nvPr>
        </p:nvGraphicFramePr>
        <p:xfrm>
          <a:off x="283749" y="3501008"/>
          <a:ext cx="8752747" cy="14381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42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42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9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2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16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89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Основные параметры в расчете на душу населения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  <a:r>
                        <a:rPr lang="en-US" sz="1400" dirty="0"/>
                        <a:t>2</a:t>
                      </a:r>
                      <a:r>
                        <a:rPr lang="ru-RU" sz="1400" dirty="0"/>
                        <a:t>5 уточненный план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268">
                <a:tc>
                  <a:txBody>
                    <a:bodyPr/>
                    <a:lstStyle/>
                    <a:p>
                      <a:r>
                        <a:rPr lang="ru-RU" sz="1400" dirty="0"/>
                        <a:t>Доходы (тыс. руб. на человека)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72,9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68,2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67,6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937">
                <a:tc>
                  <a:txBody>
                    <a:bodyPr/>
                    <a:lstStyle/>
                    <a:p>
                      <a:r>
                        <a:rPr lang="ru-RU" sz="1400" dirty="0"/>
                        <a:t>Расходы (тыс. руб. на человека)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70,5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68,2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67,6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EB742741-05E8-45A0-8E33-7F2D405C7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2456"/>
              </p:ext>
            </p:extLst>
          </p:nvPr>
        </p:nvGraphicFramePr>
        <p:xfrm>
          <a:off x="313053" y="5013176"/>
          <a:ext cx="8723444" cy="10353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5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66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3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38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92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7102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  <a:r>
                        <a:rPr lang="en-US" sz="1400" dirty="0"/>
                        <a:t>2</a:t>
                      </a:r>
                      <a:r>
                        <a:rPr lang="ru-RU" sz="1400" dirty="0"/>
                        <a:t>5 оценка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239">
                <a:tc>
                  <a:txBody>
                    <a:bodyPr/>
                    <a:lstStyle/>
                    <a:p>
                      <a:r>
                        <a:rPr lang="ru-RU" sz="1400" dirty="0"/>
                        <a:t>Численность постоянного населения (в среднегодовом исчислении), тыс. чел.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129,172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134,514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138,140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141,876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Picture 8" descr="https://e7.pngegg.com/pngimages/310/866/png-clipart-gold-coin-bullion-gold-saving-gold-co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57" l="667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9" y="908720"/>
            <a:ext cx="199292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83" y="6438293"/>
            <a:ext cx="5872633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299378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39" y="83116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CF12B1-1E09-4118-AA3F-29FE44569A47}"/>
              </a:ext>
            </a:extLst>
          </p:cNvPr>
          <p:cNvSpPr txBox="1"/>
          <p:nvPr/>
        </p:nvSpPr>
        <p:spPr>
          <a:xfrm>
            <a:off x="323528" y="1251730"/>
            <a:ext cx="40821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БЮДЖЕТ ПЕРМСКОГО </a:t>
            </a:r>
          </a:p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МУНИЦИПАЛЬНОГО ОКРУГА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04629849"/>
              </p:ext>
            </p:extLst>
          </p:nvPr>
        </p:nvGraphicFramePr>
        <p:xfrm>
          <a:off x="94707" y="980728"/>
          <a:ext cx="4262375" cy="534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86761" y="1254606"/>
            <a:ext cx="417597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СОБСТВЕННЫЕ ДОХОДЫ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071564847"/>
              </p:ext>
            </p:extLst>
          </p:nvPr>
        </p:nvGraphicFramePr>
        <p:xfrm>
          <a:off x="4686761" y="1988840"/>
          <a:ext cx="4139270" cy="4363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Текст 3"/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640960" cy="715962"/>
          </a:xfrm>
        </p:spPr>
        <p:txBody>
          <a:bodyPr>
            <a:no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Краткая характеристика бюджета Пермского муниципального округа</a:t>
            </a: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83" y="6438293"/>
            <a:ext cx="544058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262729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561" y="116632"/>
            <a:ext cx="8431985" cy="604051"/>
          </a:xfr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доходов бюджета Пермского муниципального округа на 2025-2026 годы</a:t>
            </a:r>
            <a:endParaRPr lang="ru-RU" sz="22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0" name="Объект 4">
            <a:extLst>
              <a:ext uri="{FF2B5EF4-FFF2-40B4-BE49-F238E27FC236}">
                <a16:creationId xmlns:a16="http://schemas.microsoft.com/office/drawing/2014/main" xmlns="" id="{E27520AE-4A05-4558-A36E-D60164EFD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31616"/>
              </p:ext>
            </p:extLst>
          </p:nvPr>
        </p:nvGraphicFramePr>
        <p:xfrm>
          <a:off x="127440" y="1988840"/>
          <a:ext cx="45885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F12B1-1E09-4118-AA3F-29FE44569A47}"/>
              </a:ext>
            </a:extLst>
          </p:cNvPr>
          <p:cNvSpPr txBox="1"/>
          <p:nvPr/>
        </p:nvSpPr>
        <p:spPr>
          <a:xfrm>
            <a:off x="186561" y="1047511"/>
            <a:ext cx="40821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2025 год</a:t>
            </a:r>
          </a:p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уточненный бюджет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CF12B1-1E09-4118-AA3F-29FE44569A47}"/>
              </a:ext>
            </a:extLst>
          </p:cNvPr>
          <p:cNvSpPr txBox="1"/>
          <p:nvPr/>
        </p:nvSpPr>
        <p:spPr>
          <a:xfrm>
            <a:off x="4780555" y="1038582"/>
            <a:ext cx="40821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2026 год</a:t>
            </a:r>
          </a:p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прогноз</a:t>
            </a:r>
          </a:p>
        </p:txBody>
      </p:sp>
      <p:graphicFrame>
        <p:nvGraphicFramePr>
          <p:cNvPr id="13" name="Объект 4">
            <a:extLst>
              <a:ext uri="{FF2B5EF4-FFF2-40B4-BE49-F238E27FC236}">
                <a16:creationId xmlns:a16="http://schemas.microsoft.com/office/drawing/2014/main" xmlns="" id="{E27520AE-4A05-4558-A36E-D60164EFD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178095"/>
              </p:ext>
            </p:extLst>
          </p:nvPr>
        </p:nvGraphicFramePr>
        <p:xfrm>
          <a:off x="4555424" y="2132856"/>
          <a:ext cx="45885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Объект 4">
            <a:extLst>
              <a:ext uri="{FF2B5EF4-FFF2-40B4-BE49-F238E27FC236}">
                <a16:creationId xmlns:a16="http://schemas.microsoft.com/office/drawing/2014/main" xmlns="" id="{E27520AE-4A05-4558-A36E-D60164EFD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43522"/>
              </p:ext>
            </p:extLst>
          </p:nvPr>
        </p:nvGraphicFramePr>
        <p:xfrm>
          <a:off x="4716016" y="2132856"/>
          <a:ext cx="45885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83" y="6438293"/>
            <a:ext cx="5512593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362281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налоговых и неналоговых доходов бюджета</a:t>
            </a:r>
            <a:br>
              <a:rPr lang="ru-RU" altLang="ru-RU" sz="2200" dirty="0">
                <a:cs typeface="Times New Roman" panose="02020603050405020304" pitchFamily="18" charset="0"/>
              </a:rPr>
            </a:br>
            <a:r>
              <a:rPr lang="ru-RU" altLang="ru-RU" sz="2200" dirty="0">
                <a:cs typeface="Times New Roman" panose="02020603050405020304" pitchFamily="18" charset="0"/>
              </a:rPr>
              <a:t> Пермского муниципального округа на 2026 год прогноз</a:t>
            </a:r>
            <a:endParaRPr lang="ru-RU" sz="22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xmlns="" id="{D2353292-5782-4704-8E03-53363FB6464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00898959"/>
              </p:ext>
            </p:extLst>
          </p:nvPr>
        </p:nvGraphicFramePr>
        <p:xfrm>
          <a:off x="127440" y="1038582"/>
          <a:ext cx="8837048" cy="5258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83" y="6438293"/>
            <a:ext cx="5872633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376335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Динамика поступления налоговых доходов на 2025-2028 гг.  </a:t>
            </a:r>
            <a:r>
              <a:rPr lang="ru-RU" altLang="ru-RU" sz="2000" dirty="0">
                <a:cs typeface="Times New Roman" panose="02020603050405020304" pitchFamily="18" charset="0"/>
              </a:rPr>
              <a:t>(с учетом доп. норматива по НДФЛ взамен дотации),  </a:t>
            </a:r>
            <a:r>
              <a:rPr lang="ru-RU" altLang="ru-RU" sz="2200" dirty="0">
                <a:cs typeface="Times New Roman" panose="02020603050405020304" pitchFamily="18" charset="0"/>
              </a:rPr>
              <a:t>млн руб.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908720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:a16="http://schemas.microsoft.com/office/drawing/2014/main" xmlns="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410123"/>
              </p:ext>
            </p:extLst>
          </p:nvPr>
        </p:nvGraphicFramePr>
        <p:xfrm>
          <a:off x="123579" y="1124744"/>
          <a:ext cx="8820471" cy="522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96671" y="914063"/>
            <a:ext cx="2339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n-lt"/>
              </a:rPr>
              <a:t>% к предыдущему периоду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83" y="6438293"/>
            <a:ext cx="5368577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391033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2" y="49213"/>
            <a:ext cx="9025418" cy="715962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/>
              <a:t>Динамика поступления налога на доходы физических лиц на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/>
              <a:t>2025-2028 годы (с учетом доп. норматива по НДФЛ  взамен дотации),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/>
              <a:t>млн </a:t>
            </a:r>
            <a:r>
              <a:rPr lang="ru-RU" altLang="ru-RU" sz="2000" dirty="0" smtClean="0"/>
              <a:t>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2" name="Диаграмма 20">
            <a:extLst>
              <a:ext uri="{FF2B5EF4-FFF2-40B4-BE49-F238E27FC236}">
                <a16:creationId xmlns:a16="http://schemas.microsoft.com/office/drawing/2014/main" xmlns="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805899"/>
              </p:ext>
            </p:extLst>
          </p:nvPr>
        </p:nvGraphicFramePr>
        <p:xfrm>
          <a:off x="137883" y="1124744"/>
          <a:ext cx="8906836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20">
            <a:extLst>
              <a:ext uri="{FF2B5EF4-FFF2-40B4-BE49-F238E27FC236}">
                <a16:creationId xmlns:a16="http://schemas.microsoft.com/office/drawing/2014/main" xmlns="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28653"/>
              </p:ext>
            </p:extLst>
          </p:nvPr>
        </p:nvGraphicFramePr>
        <p:xfrm>
          <a:off x="29834" y="1844824"/>
          <a:ext cx="911416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36703"/>
              </p:ext>
            </p:extLst>
          </p:nvPr>
        </p:nvGraphicFramePr>
        <p:xfrm>
          <a:off x="223652" y="4365104"/>
          <a:ext cx="8740836" cy="200529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673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2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4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25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78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2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Период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Доп. норматив отчислений по НДФЛ взамен дотации,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27,2353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29,2594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23,7539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24,3759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НДФЛ по доп. нормативу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1 028,5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1 349,1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1 214,2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1 383,6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4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Дотация на выравнивание в виде доп. норматива по НДФЛ, утвержденная в краевом бюджете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904,8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1 117,1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1 003,1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1 139,5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83" y="6438293"/>
            <a:ext cx="5584601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204808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Динамика поступления акцизов на нефтепродукты 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на 2024-2027 годы, млн.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рублей</a:t>
            </a:r>
            <a:endParaRPr lang="ru-RU" altLang="ru-RU" sz="22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:a16="http://schemas.microsoft.com/office/drawing/2014/main" xmlns="" id="{1033F961-8FF8-4D38-9E40-64095958D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093184"/>
              </p:ext>
            </p:extLst>
          </p:nvPr>
        </p:nvGraphicFramePr>
        <p:xfrm>
          <a:off x="111528" y="1038582"/>
          <a:ext cx="8837048" cy="499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83" y="6438293"/>
            <a:ext cx="5728617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6453336"/>
            <a:ext cx="2304256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7" y="0"/>
            <a:ext cx="8640960" cy="715962"/>
          </a:xfrm>
        </p:spPr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Налоги на совокупный доход Пермского муниципального округа на 2025 - 2028 годы, млн </a:t>
            </a:r>
            <a:r>
              <a:rPr lang="ru-RU" altLang="ru-RU" sz="2200" dirty="0" smtClean="0">
                <a:latin typeface="PermianSlabSerifTypeface" pitchFamily="50" charset="0"/>
                <a:cs typeface="Times New Roman" panose="02020603050405020304" pitchFamily="18" charset="0"/>
              </a:rPr>
              <a:t>рублей</a:t>
            </a:r>
            <a:endParaRPr lang="ru-RU" sz="2200" kern="0" dirty="0">
              <a:latin typeface="PermianSlabSerifTypefac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:a16="http://schemas.microsoft.com/office/drawing/2014/main" xmlns="" id="{073007FA-440E-4E71-A56D-3ECA67C6A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807231"/>
              </p:ext>
            </p:extLst>
          </p:nvPr>
        </p:nvGraphicFramePr>
        <p:xfrm>
          <a:off x="1887562" y="787300"/>
          <a:ext cx="7256438" cy="325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E843CC04-4634-493C-8C9C-4D2F587F45B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87979863"/>
              </p:ext>
            </p:extLst>
          </p:nvPr>
        </p:nvGraphicFramePr>
        <p:xfrm>
          <a:off x="185301" y="3501009"/>
          <a:ext cx="8677435" cy="2756574"/>
        </p:xfrm>
        <a:graphic>
          <a:graphicData uri="http://schemas.openxmlformats.org/drawingml/2006/table">
            <a:tbl>
              <a:tblPr/>
              <a:tblGrid>
                <a:gridCol w="2291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7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71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71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71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71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Налоги на совокупный налог, всего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595,7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566,3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731,1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761,1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792,3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0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- налог, взимаемый с применением упрощенной системы налогообложения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567,5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616,1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685,6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713,7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742,9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- единый сельскохозяйственный налог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1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- налог, взимаемый с применением патентной системы налогообложения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40,4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42,0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43,8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71" b="85547" l="8887" r="935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8" t="7995" r="6436" b="14429"/>
          <a:stretch/>
        </p:blipFill>
        <p:spPr bwMode="auto">
          <a:xfrm>
            <a:off x="127441" y="1038583"/>
            <a:ext cx="2284320" cy="15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512601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7" y="0"/>
            <a:ext cx="8640960" cy="715962"/>
          </a:xfrm>
        </p:spPr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Налоги на имущество Пермского муниципального округа </a:t>
            </a:r>
            <a:b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 202</a:t>
            </a:r>
            <a:r>
              <a:rPr lang="en-US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5</a:t>
            </a: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 - 202</a:t>
            </a:r>
            <a:r>
              <a:rPr lang="en-US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8</a:t>
            </a: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 годы, млн </a:t>
            </a:r>
            <a:r>
              <a:rPr lang="ru-RU" altLang="ru-RU" sz="2200" dirty="0" smtClean="0">
                <a:latin typeface="PermianSlabSerifTypeface" pitchFamily="50" charset="0"/>
                <a:cs typeface="Times New Roman" panose="02020603050405020304" pitchFamily="18" charset="0"/>
              </a:rPr>
              <a:t>рублей</a:t>
            </a:r>
            <a:endParaRPr lang="ru-RU" sz="2200" kern="0" dirty="0">
              <a:latin typeface="PermianSlabSerifTypefac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:a16="http://schemas.microsoft.com/office/drawing/2014/main" xmlns="" id="{073007FA-440E-4E71-A56D-3ECA67C6A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609315"/>
              </p:ext>
            </p:extLst>
          </p:nvPr>
        </p:nvGraphicFramePr>
        <p:xfrm>
          <a:off x="1949969" y="822558"/>
          <a:ext cx="6912768" cy="347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E843CC04-4634-493C-8C9C-4D2F587F45B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4222093"/>
              </p:ext>
            </p:extLst>
          </p:nvPr>
        </p:nvGraphicFramePr>
        <p:xfrm>
          <a:off x="156370" y="4437112"/>
          <a:ext cx="8808117" cy="149348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26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3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3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63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Налоги на имущество, всего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</a:endParaRPr>
                    </a:p>
                  </a:txBody>
                  <a:tcPr marL="91433" marR="91433" marT="45714" marB="45714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366,1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404,1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458,9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477,7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497,3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- налог на имущество физических лиц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</a:endParaRPr>
                    </a:p>
                  </a:txBody>
                  <a:tcPr marL="91433" marR="91433" marT="45714" marB="45714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106,8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106,8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133,0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138,4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144,1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- земельный налог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</a:endParaRPr>
                    </a:p>
                  </a:txBody>
                  <a:tcPr marL="91433" marR="91433" marT="45714" marB="45714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259,3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297,3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325,9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339,3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353,2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Picture 2" descr="http://palyulin.ru/netcat_files/23/21/zem_uch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9" y="1269802"/>
            <a:ext cx="2452987" cy="23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36858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2264444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238868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Динамика поступления неналоговых доходов</a:t>
            </a:r>
          </a:p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 2025-2028  годы, млн </a:t>
            </a:r>
            <a:r>
              <a:rPr lang="ru-RU" altLang="ru-RU" sz="2200" dirty="0" smtClean="0">
                <a:latin typeface="PermianSlabSerifTypeface" pitchFamily="50" charset="0"/>
                <a:cs typeface="Times New Roman" panose="02020603050405020304" pitchFamily="18" charset="0"/>
              </a:rPr>
              <a:t>рублей</a:t>
            </a:r>
            <a:endParaRPr lang="ru-RU" altLang="ru-RU" sz="2200" dirty="0">
              <a:latin typeface="PermianSlabSerifTypeface" pitchFamily="50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xmlns="" id="{2F691E10-DA87-4819-9A84-8FBE2B813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172010"/>
              </p:ext>
            </p:extLst>
          </p:nvPr>
        </p:nvGraphicFramePr>
        <p:xfrm>
          <a:off x="210425" y="1038582"/>
          <a:ext cx="8826071" cy="508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656617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454892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Общая характеристика муниципального образования Пермский муниципальный округ</a:t>
            </a:r>
            <a:endParaRPr lang="ru-RU" sz="2200" kern="0" dirty="0">
              <a:latin typeface="PermianSlabSerifTypefac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xmlns="" id="{76E71A32-26F8-489F-8D65-4E7CF802C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81" y="1022915"/>
            <a:ext cx="411820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Основан:</a:t>
            </a:r>
            <a:r>
              <a:rPr lang="ru-RU" altLang="ru-RU" sz="1600" dirty="0">
                <a:solidFill>
                  <a:srgbClr val="FF3399"/>
                </a:solidFill>
                <a:latin typeface="PermianSansTypeface" pitchFamily="50" charset="0"/>
              </a:rPr>
              <a:t> </a:t>
            </a:r>
            <a:r>
              <a:rPr lang="ru-RU" altLang="ru-RU" sz="1600" b="1" dirty="0">
                <a:latin typeface="PermianSansTypeface" pitchFamily="50" charset="0"/>
              </a:rPr>
              <a:t>1939 год</a:t>
            </a:r>
          </a:p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Общая площадь:  </a:t>
            </a:r>
            <a:r>
              <a:rPr lang="ru-RU" altLang="ru-RU" sz="1600" b="1" dirty="0">
                <a:latin typeface="PermianSansTypeface" pitchFamily="50" charset="0"/>
              </a:rPr>
              <a:t>3 753,05 кв. км</a:t>
            </a:r>
          </a:p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Численность населения: </a:t>
            </a:r>
            <a:r>
              <a:rPr lang="ru-RU" altLang="ru-RU" sz="1600" b="1" dirty="0">
                <a:latin typeface="PermianSansTypeface" pitchFamily="50" charset="0"/>
              </a:rPr>
              <a:t>129 127</a:t>
            </a:r>
          </a:p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Плотность населения: </a:t>
            </a:r>
            <a:r>
              <a:rPr lang="ru-RU" altLang="ru-RU" sz="1600" b="1" dirty="0">
                <a:latin typeface="PermianSansTypeface" pitchFamily="50" charset="0"/>
              </a:rPr>
              <a:t>29 чел. на 1 кв. км</a:t>
            </a:r>
          </a:p>
          <a:p>
            <a:pPr>
              <a:lnSpc>
                <a:spcPct val="150000"/>
              </a:lnSpc>
            </a:pPr>
            <a:endParaRPr lang="ru-RU" altLang="ru-RU" sz="1600" dirty="0">
              <a:solidFill>
                <a:srgbClr val="0070C0"/>
              </a:solidFill>
              <a:latin typeface="PermianSansTypeface" pitchFamily="50" charset="0"/>
            </a:endParaRPr>
          </a:p>
        </p:txBody>
      </p:sp>
      <p:pic>
        <p:nvPicPr>
          <p:cNvPr id="37" name="Picture 5">
            <a:extLst>
              <a:ext uri="{FF2B5EF4-FFF2-40B4-BE49-F238E27FC236}">
                <a16:creationId xmlns:a16="http://schemas.microsoft.com/office/drawing/2014/main" xmlns="" id="{E7256C49-2E13-4C66-8F49-F154A71018C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2245" y="924393"/>
            <a:ext cx="4469400" cy="54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76881" y="2713693"/>
            <a:ext cx="476429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1600" b="1" dirty="0">
                <a:latin typeface="PermianSansTypeface" pitchFamily="50" charset="0"/>
              </a:rPr>
              <a:t>Основные виды экономической деятельности:</a:t>
            </a:r>
            <a:endParaRPr lang="ru-RU" altLang="ru-RU" sz="1600" b="1" dirty="0">
              <a:solidFill>
                <a:srgbClr val="0000FF"/>
              </a:solidFill>
              <a:latin typeface="PermianSansTypeface" pitchFamily="50" charset="0"/>
            </a:endParaRP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xmlns="" id="{EEC9FA97-483E-4DE1-9BD6-1DA68FAE8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256" y="3052247"/>
            <a:ext cx="401983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-обрабатывающее производство</a:t>
            </a:r>
          </a:p>
          <a:p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-добыча топливно-   энергетических полезных ископаемых</a:t>
            </a:r>
            <a:br>
              <a:rPr lang="ru-RU" altLang="ru-RU" sz="1600" dirty="0">
                <a:latin typeface="PermianSansTypeface" pitchFamily="50" charset="0"/>
              </a:rPr>
            </a:br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-транспортировка и хранение</a:t>
            </a:r>
          </a:p>
          <a:p>
            <a:endParaRPr lang="ru-RU" altLang="ru-RU" sz="20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-строительство</a:t>
            </a:r>
          </a:p>
          <a:p>
            <a:endParaRPr lang="ru-RU" altLang="ru-RU" sz="20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-сельское хозяйство</a:t>
            </a:r>
          </a:p>
          <a:p>
            <a:r>
              <a:rPr lang="ru-RU" sz="1600" dirty="0">
                <a:latin typeface="PermianSansTypeface" pitchFamily="50" charset="0"/>
              </a:rPr>
              <a:t/>
            </a:r>
            <a:br>
              <a:rPr lang="ru-RU" sz="1600" dirty="0">
                <a:latin typeface="PermianSansTypeface" pitchFamily="50" charset="0"/>
              </a:rPr>
            </a:br>
            <a:endParaRPr lang="ru-RU" altLang="ru-RU" sz="1600" dirty="0">
              <a:latin typeface="PermianSansTypeface" pitchFamily="50" charset="0"/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7" y="3284984"/>
            <a:ext cx="489977" cy="48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r="16042" b="40244"/>
          <a:stretch/>
        </p:blipFill>
        <p:spPr bwMode="auto">
          <a:xfrm>
            <a:off x="634892" y="3933056"/>
            <a:ext cx="541703" cy="48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9" descr="C:\Users\feu21-03\Documents\Работа\Презентации\рисунки для презентации к проекту бюджета\8.png">
            <a:extLst>
              <a:ext uri="{FF2B5EF4-FFF2-40B4-BE49-F238E27FC236}">
                <a16:creationId xmlns:a16="http://schemas.microsoft.com/office/drawing/2014/main" xmlns="" id="{86578978-CDF8-4DE4-A6D9-A980D301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7" y="4581128"/>
            <a:ext cx="495300" cy="5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5" y="5229200"/>
            <a:ext cx="464530" cy="46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5" y="5857725"/>
            <a:ext cx="5302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296577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421656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185662"/>
              </p:ext>
            </p:extLst>
          </p:nvPr>
        </p:nvGraphicFramePr>
        <p:xfrm>
          <a:off x="251520" y="1700808"/>
          <a:ext cx="8709310" cy="5702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454892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Динамика поступления доходов от использования имущества на 2025-2028 годы, млн </a:t>
            </a:r>
            <a:r>
              <a:rPr lang="ru-RU" altLang="ru-RU" sz="2200" dirty="0" smtClean="0">
                <a:latin typeface="PermianSlabSerifTypeface" pitchFamily="50" charset="0"/>
                <a:cs typeface="Times New Roman" panose="02020603050405020304" pitchFamily="18" charset="0"/>
              </a:rPr>
              <a:t>рублей</a:t>
            </a:r>
            <a:endParaRPr lang="ru-RU" altLang="ru-RU" sz="2200" dirty="0">
              <a:latin typeface="PermianSlabSerifTypeface" pitchFamily="50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xmlns="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986192"/>
              </p:ext>
            </p:extLst>
          </p:nvPr>
        </p:nvGraphicFramePr>
        <p:xfrm>
          <a:off x="2943089" y="1048340"/>
          <a:ext cx="6200911" cy="8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152561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253440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38288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779" y="68932"/>
            <a:ext cx="8909056" cy="715962"/>
          </a:xfrm>
        </p:spPr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Динамика поступления доходов от продажи материальных и нематериальных активов на 2025-2028 годы, млн </a:t>
            </a:r>
            <a:r>
              <a:rPr lang="ru-RU" altLang="ru-RU" sz="2200" dirty="0" smtClean="0">
                <a:latin typeface="PermianSlabSerifTypeface" pitchFamily="50" charset="0"/>
                <a:cs typeface="Times New Roman" panose="02020603050405020304" pitchFamily="18" charset="0"/>
              </a:rPr>
              <a:t>рублей</a:t>
            </a:r>
            <a:endParaRPr lang="ru-RU" altLang="ru-RU" sz="2200" dirty="0">
              <a:latin typeface="PermianSlabSerifTypeface" pitchFamily="50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393670"/>
              </p:ext>
            </p:extLst>
          </p:nvPr>
        </p:nvGraphicFramePr>
        <p:xfrm>
          <a:off x="-468560" y="1071270"/>
          <a:ext cx="93965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xmlns="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67876"/>
              </p:ext>
            </p:extLst>
          </p:nvPr>
        </p:nvGraphicFramePr>
        <p:xfrm>
          <a:off x="1941746" y="1124744"/>
          <a:ext cx="6920991" cy="1094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72862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108268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38288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200" kern="0" dirty="0">
                <a:latin typeface="PermianSlabSerifTypeface" pitchFamily="50" charset="0"/>
              </a:rPr>
              <a:t>Дотация бюджету Пермского муниципального округа </a:t>
            </a:r>
          </a:p>
          <a:p>
            <a:pPr marL="109537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200" dirty="0">
                <a:latin typeface="PermianSlabSerifTypeface" pitchFamily="50" charset="0"/>
              </a:rPr>
              <a:t>из бюджета Пермского края </a:t>
            </a:r>
            <a:r>
              <a:rPr lang="ru-RU" sz="2200" kern="0" dirty="0">
                <a:latin typeface="PermianSlabSerifTypeface" pitchFamily="50" charset="0"/>
              </a:rPr>
              <a:t>на 2025 и 2026 гг., млн </a:t>
            </a:r>
            <a:r>
              <a:rPr lang="ru-RU" sz="2200" kern="0" dirty="0" smtClean="0">
                <a:latin typeface="PermianSlabSerifTypeface" pitchFamily="50" charset="0"/>
              </a:rPr>
              <a:t>рублей</a:t>
            </a:r>
            <a:endParaRPr lang="ru-RU" sz="2200" kern="0" dirty="0">
              <a:latin typeface="PermianSlabSerifTypefac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75918237"/>
              </p:ext>
            </p:extLst>
          </p:nvPr>
        </p:nvGraphicFramePr>
        <p:xfrm>
          <a:off x="118582" y="908720"/>
          <a:ext cx="325697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36268948"/>
              </p:ext>
            </p:extLst>
          </p:nvPr>
        </p:nvGraphicFramePr>
        <p:xfrm>
          <a:off x="3195452" y="908720"/>
          <a:ext cx="2791695" cy="295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31743844"/>
              </p:ext>
            </p:extLst>
          </p:nvPr>
        </p:nvGraphicFramePr>
        <p:xfrm>
          <a:off x="6034316" y="908720"/>
          <a:ext cx="2725226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894282"/>
              </p:ext>
            </p:extLst>
          </p:nvPr>
        </p:nvGraphicFramePr>
        <p:xfrm>
          <a:off x="223652" y="3789040"/>
          <a:ext cx="8735297" cy="24688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203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0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1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88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Наименование показателя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202</a:t>
                      </a:r>
                      <a:r>
                        <a:rPr lang="en-US" sz="1400" dirty="0">
                          <a:latin typeface="PermianSansTypeface" pitchFamily="50" charset="0"/>
                        </a:rPr>
                        <a:t>5</a:t>
                      </a:r>
                      <a:r>
                        <a:rPr lang="ru-RU" sz="1400" dirty="0">
                          <a:latin typeface="PermianSansTypeface" pitchFamily="50" charset="0"/>
                        </a:rPr>
                        <a:t> год     </a:t>
                      </a:r>
                    </a:p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 уточненный</a:t>
                      </a:r>
                    </a:p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 план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202</a:t>
                      </a:r>
                      <a:r>
                        <a:rPr lang="en-US" sz="1400" dirty="0">
                          <a:latin typeface="PermianSansTypeface" pitchFamily="50" charset="0"/>
                        </a:rPr>
                        <a:t>6</a:t>
                      </a:r>
                      <a:r>
                        <a:rPr lang="ru-RU" sz="1400" dirty="0">
                          <a:latin typeface="PermianSansTypeface" pitchFamily="50" charset="0"/>
                        </a:rPr>
                        <a:t> год </a:t>
                      </a:r>
                    </a:p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прогноз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Дотация на выравнивание в виде доп. норматива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904,8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1 117,1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Дотация к росту доходов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30,0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40,4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Дотация к увеличению численности самозанятых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46,7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63,5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93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Дотация</a:t>
                      </a:r>
                      <a:r>
                        <a:rPr lang="ru-RU" sz="1400" baseline="0" dirty="0">
                          <a:latin typeface="PermianSansTypeface" pitchFamily="50" charset="0"/>
                        </a:rPr>
                        <a:t> на частичную компенсацию увел. расходов по оплате налога на имущество объектов соц. сферы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34,9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58,1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Всего</a:t>
                      </a:r>
                      <a:endParaRPr lang="ru-RU" sz="1400" b="1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1 016,4</a:t>
                      </a:r>
                      <a:endParaRPr lang="ru-RU" sz="1400" b="1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1 279,1</a:t>
                      </a:r>
                      <a:endParaRPr lang="ru-RU" sz="1400" b="1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7164288" y="2060848"/>
            <a:ext cx="576064" cy="14401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224569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2051905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83" y="6438293"/>
            <a:ext cx="5296569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Динамика расходов бюджета Пермского муниципального округа на 2025-2028 годы, млн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рублей</a:t>
            </a:r>
            <a:endParaRPr lang="ru-RU" altLang="ru-RU" sz="2200" dirty="0"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xmlns="" id="{EE00D746-C91B-475F-876B-F42DC44F8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826177"/>
              </p:ext>
            </p:extLst>
          </p:nvPr>
        </p:nvGraphicFramePr>
        <p:xfrm>
          <a:off x="179512" y="1124744"/>
          <a:ext cx="8784976" cy="512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3595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DBBDFAFE-6209-47D0-86C4-C6C4C310A0E4}"/>
              </a:ext>
            </a:extLst>
          </p:cNvPr>
          <p:cNvSpPr/>
          <p:nvPr/>
        </p:nvSpPr>
        <p:spPr>
          <a:xfrm>
            <a:off x="2555876" y="5468266"/>
            <a:ext cx="1765274" cy="867557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mianSansTypeface" pitchFamily="50" charset="0"/>
                <a:cs typeface="+mn-cs"/>
              </a:rPr>
              <a:t>стимулирование инвестиционной привлекательности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B32622DD-96CC-48CC-AE26-2178710E029F}"/>
              </a:ext>
            </a:extLst>
          </p:cNvPr>
          <p:cNvSpPr/>
          <p:nvPr/>
        </p:nvSpPr>
        <p:spPr>
          <a:xfrm>
            <a:off x="3417788" y="893769"/>
            <a:ext cx="2491389" cy="865187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сохранение социальной направленности бюджета Пермского муниципального округа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2E9AE162-E6A6-4324-BEFC-15A51A586A45}"/>
              </a:ext>
            </a:extLst>
          </p:cNvPr>
          <p:cNvSpPr/>
          <p:nvPr/>
        </p:nvSpPr>
        <p:spPr>
          <a:xfrm>
            <a:off x="6080959" y="926668"/>
            <a:ext cx="2825988" cy="1368195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мероприятий, направленных на развитие на территории округа практик инициативного бюджетирования </a:t>
            </a:r>
            <a:r>
              <a:rPr lang="ru-RU" sz="1200" kern="0" dirty="0">
                <a:solidFill>
                  <a:prstClr val="black"/>
                </a:solidFill>
                <a:latin typeface="+mn-lt"/>
                <a:cs typeface="+mn-cs"/>
              </a:rPr>
              <a:t>и с использованием средств  граждан 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BD107EFF-3AFE-4E74-818A-639A335CED81}"/>
              </a:ext>
            </a:extLst>
          </p:cNvPr>
          <p:cNvSpPr/>
          <p:nvPr/>
        </p:nvSpPr>
        <p:spPr>
          <a:xfrm>
            <a:off x="6480287" y="2421126"/>
            <a:ext cx="2556209" cy="1908764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уровня оплаты труда работников муниципальных учреждений социальной сферы в соответствии с Указом Президента Российской Федерации от 7 мая 2012 года № 597 «О мероприятиях по реализации государственной социальной политики»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61C8B238-677C-439B-8584-D330E6B9CCEC}"/>
              </a:ext>
            </a:extLst>
          </p:cNvPr>
          <p:cNvSpPr/>
          <p:nvPr/>
        </p:nvSpPr>
        <p:spPr>
          <a:xfrm>
            <a:off x="6609834" y="4457438"/>
            <a:ext cx="2297113" cy="870942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участие в реализации национальных проектах, федеральных и региональных программах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3F2136E0-CF8F-4AB3-B3A9-8B2D52A96D65}"/>
              </a:ext>
            </a:extLst>
          </p:cNvPr>
          <p:cNvSpPr/>
          <p:nvPr/>
        </p:nvSpPr>
        <p:spPr>
          <a:xfrm>
            <a:off x="6416229" y="5434357"/>
            <a:ext cx="2565156" cy="938534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prstClr val="black"/>
                </a:solidFill>
                <a:latin typeface="+mn-lt"/>
                <a:cs typeface="+mn-cs"/>
              </a:rPr>
              <a:t>повышение качественных характеристик сети автомобильных дорог и  безопасности дорожного движения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3F2136E0-CF8F-4AB3-B3A9-8B2D52A96D65}"/>
              </a:ext>
            </a:extLst>
          </p:cNvPr>
          <p:cNvSpPr/>
          <p:nvPr/>
        </p:nvSpPr>
        <p:spPr>
          <a:xfrm>
            <a:off x="4503087" y="5468266"/>
            <a:ext cx="1775758" cy="872902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сбалансированного бюджета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B6835D1C-554E-4879-BE42-BED1A0A9D319}"/>
              </a:ext>
            </a:extLst>
          </p:cNvPr>
          <p:cNvSpPr/>
          <p:nvPr/>
        </p:nvSpPr>
        <p:spPr>
          <a:xfrm>
            <a:off x="104031" y="5339491"/>
            <a:ext cx="2163713" cy="996331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соблюдение нормативов расходов на содержание органов местного самоуправления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0708AEE1-F078-4DD5-81E8-A6485ED7D4C8}"/>
              </a:ext>
            </a:extLst>
          </p:cNvPr>
          <p:cNvSpPr/>
          <p:nvPr/>
        </p:nvSpPr>
        <p:spPr>
          <a:xfrm>
            <a:off x="104031" y="1839374"/>
            <a:ext cx="2912675" cy="639431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привлечение в бюджет средств из федерального, краевого бюджетов и внебюджетных</a:t>
            </a:r>
            <a:r>
              <a:rPr kumimoji="0" lang="ru-RU" sz="12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источников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B83BA814-5E1B-4F0B-BB1C-C53BEEA52456}"/>
              </a:ext>
            </a:extLst>
          </p:cNvPr>
          <p:cNvSpPr/>
          <p:nvPr/>
        </p:nvSpPr>
        <p:spPr>
          <a:xfrm>
            <a:off x="104031" y="2598996"/>
            <a:ext cx="2379738" cy="2630204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prstClr val="black"/>
                </a:solidFill>
                <a:latin typeface="+mn-lt"/>
                <a:cs typeface="+mn-cs"/>
              </a:rPr>
              <a:t>повышение эффективности системы закупок для обеспечения муниципальных нужд путем повышение эффективности и обоснованности размещаемых конкурентных процедур закупок, увеличение в текущем финансовом году доли контрактации бюджетных средств планового периода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Блок-схема: подготовка 22">
            <a:extLst>
              <a:ext uri="{FF2B5EF4-FFF2-40B4-BE49-F238E27FC236}">
                <a16:creationId xmlns:a16="http://schemas.microsoft.com/office/drawing/2014/main" xmlns="" id="{E0EF1714-31DD-4FDD-9E16-BB95348F9128}"/>
              </a:ext>
            </a:extLst>
          </p:cNvPr>
          <p:cNvSpPr/>
          <p:nvPr/>
        </p:nvSpPr>
        <p:spPr>
          <a:xfrm rot="5400000">
            <a:off x="3412689" y="2503357"/>
            <a:ext cx="2248772" cy="2199668"/>
          </a:xfrm>
          <a:prstGeom prst="flowChartPreparation">
            <a:avLst/>
          </a:prstGeom>
          <a:solidFill>
            <a:srgbClr val="438086">
              <a:lumMod val="60000"/>
              <a:lumOff val="4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xmlns="" id="{63939E22-174F-447D-BF4A-DCAB6D54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137" y="3278187"/>
            <a:ext cx="21379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БЮДЖЕТА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D5CE3B25-6DFE-4458-88C2-D5C7CF4ACAC4}"/>
              </a:ext>
            </a:extLst>
          </p:cNvPr>
          <p:cNvSpPr/>
          <p:nvPr/>
        </p:nvSpPr>
        <p:spPr>
          <a:xfrm>
            <a:off x="5275970" y="2128083"/>
            <a:ext cx="592138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xmlns="" id="{34F61666-6E8E-4D0E-864F-D7C0AA655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539" y="2128059"/>
            <a:ext cx="387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A6A12EE0-C280-48D7-A777-7884EAD3D3D9}"/>
              </a:ext>
            </a:extLst>
          </p:cNvPr>
          <p:cNvSpPr/>
          <p:nvPr/>
        </p:nvSpPr>
        <p:spPr>
          <a:xfrm>
            <a:off x="5824092" y="2908340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xmlns="" id="{2F6D7917-DB7B-41A8-9BED-D0D06906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487" y="2881846"/>
            <a:ext cx="38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61F1B87-3038-4DDF-A6BA-87570F342C24}"/>
              </a:ext>
            </a:extLst>
          </p:cNvPr>
          <p:cNvSpPr/>
          <p:nvPr/>
        </p:nvSpPr>
        <p:spPr>
          <a:xfrm>
            <a:off x="5868108" y="3959524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xmlns="" id="{304DD8D9-3FE0-4888-B9ED-74252E8F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435" y="3955556"/>
            <a:ext cx="38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A6A12EE0-C280-48D7-A777-7884EAD3D3D9}"/>
              </a:ext>
            </a:extLst>
          </p:cNvPr>
          <p:cNvSpPr/>
          <p:nvPr/>
        </p:nvSpPr>
        <p:spPr>
          <a:xfrm>
            <a:off x="5571246" y="4652937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xmlns="" id="{395A3CD4-1D71-4756-A3DA-E9396CA3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143" y="4652937"/>
            <a:ext cx="39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A6A12EE0-C280-48D7-A777-7884EAD3D3D9}"/>
              </a:ext>
            </a:extLst>
          </p:cNvPr>
          <p:cNvSpPr/>
          <p:nvPr/>
        </p:nvSpPr>
        <p:spPr>
          <a:xfrm>
            <a:off x="4525920" y="4848570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xmlns="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313" y="4848570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96979055-21F0-4887-B04C-A241C7677F43}"/>
              </a:ext>
            </a:extLst>
          </p:cNvPr>
          <p:cNvSpPr/>
          <p:nvPr/>
        </p:nvSpPr>
        <p:spPr>
          <a:xfrm>
            <a:off x="3567221" y="4848570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xmlns="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821" y="4848570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1EDF7CEC-2920-4F04-ACA2-60D87B2B15A2}"/>
              </a:ext>
            </a:extLst>
          </p:cNvPr>
          <p:cNvSpPr/>
          <p:nvPr/>
        </p:nvSpPr>
        <p:spPr>
          <a:xfrm>
            <a:off x="2737802" y="4535950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xmlns="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031" y="4536976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04384A45-D1F1-439D-843A-98C41A5B5E47}"/>
              </a:ext>
            </a:extLst>
          </p:cNvPr>
          <p:cNvSpPr/>
          <p:nvPr/>
        </p:nvSpPr>
        <p:spPr>
          <a:xfrm>
            <a:off x="2508469" y="3622960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xmlns="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069" y="3618197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xmlns="" id="{11376EC1-3512-4858-8E33-9247B2E2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46" y="2306609"/>
            <a:ext cx="758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CE47DD50-0925-40BA-8C18-12B25007F40D}"/>
              </a:ext>
            </a:extLst>
          </p:cNvPr>
          <p:cNvSpPr/>
          <p:nvPr/>
        </p:nvSpPr>
        <p:spPr>
          <a:xfrm>
            <a:off x="3273912" y="2039689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6" name="TextBox 11">
            <a:extLst>
              <a:ext uri="{FF2B5EF4-FFF2-40B4-BE49-F238E27FC236}">
                <a16:creationId xmlns:a16="http://schemas.microsoft.com/office/drawing/2014/main" xmlns="" id="{11376EC1-3512-4858-8E33-9247B2E2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488" y="2035433"/>
            <a:ext cx="625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F421C20A-5BA0-4B6D-9C75-EF12731DA7F1}"/>
              </a:ext>
            </a:extLst>
          </p:cNvPr>
          <p:cNvSpPr/>
          <p:nvPr/>
        </p:nvSpPr>
        <p:spPr>
          <a:xfrm>
            <a:off x="4236703" y="1836488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8" name="TextBox 11">
            <a:extLst>
              <a:ext uri="{FF2B5EF4-FFF2-40B4-BE49-F238E27FC236}">
                <a16:creationId xmlns:a16="http://schemas.microsoft.com/office/drawing/2014/main" xmlns="" id="{11376EC1-3512-4858-8E33-9247B2E2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791439"/>
            <a:ext cx="38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640960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kern="0" dirty="0"/>
              <a:t>Основные подходы к формированию расходов бюджета </a:t>
            </a:r>
            <a:br>
              <a:rPr lang="ru-RU" sz="2200" kern="0" dirty="0"/>
            </a:br>
            <a:r>
              <a:rPr lang="ru-RU" sz="2200" kern="0" dirty="0"/>
              <a:t>на 2026 – 2028 годы</a:t>
            </a:r>
          </a:p>
        </p:txBody>
      </p:sp>
      <p:sp>
        <p:nvSpPr>
          <p:cNvPr id="43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9" y="6438293"/>
            <a:ext cx="5512597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DBBDFAFE-6209-47D0-86C4-C6C4C310A0E4}"/>
              </a:ext>
            </a:extLst>
          </p:cNvPr>
          <p:cNvSpPr/>
          <p:nvPr/>
        </p:nvSpPr>
        <p:spPr>
          <a:xfrm>
            <a:off x="172328" y="891396"/>
            <a:ext cx="2844378" cy="818316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prstClr val="black"/>
                </a:solidFill>
                <a:latin typeface="PermianSansTypeface" pitchFamily="50" charset="0"/>
                <a:cs typeface="+mn-cs"/>
              </a:rPr>
              <a:t>реализация комплексных мероприятий по улучшению благоустройства населенных пунктов округа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mianSansTypeface" pitchFamily="50" charset="0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04384A45-D1F1-439D-843A-98C41A5B5E47}"/>
              </a:ext>
            </a:extLst>
          </p:cNvPr>
          <p:cNvSpPr/>
          <p:nvPr/>
        </p:nvSpPr>
        <p:spPr>
          <a:xfrm>
            <a:off x="2683362" y="2701924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2" name="TextBox 11">
            <a:extLst>
              <a:ext uri="{FF2B5EF4-FFF2-40B4-BE49-F238E27FC236}">
                <a16:creationId xmlns:a16="http://schemas.microsoft.com/office/drawing/2014/main" xmlns="" id="{11376EC1-3512-4858-8E33-9247B2E2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892" y="2680388"/>
            <a:ext cx="625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08160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/>
              <a:t>Управленческая структура расходов бюджета,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  <a:cs typeface="+mn-cs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E9CB0FE2-9605-4502-9EF7-A796270FF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114610"/>
              </p:ext>
            </p:extLst>
          </p:nvPr>
        </p:nvGraphicFramePr>
        <p:xfrm>
          <a:off x="317989" y="951112"/>
          <a:ext cx="8640960" cy="2189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455872620"/>
              </p:ext>
            </p:extLst>
          </p:nvPr>
        </p:nvGraphicFramePr>
        <p:xfrm>
          <a:off x="971600" y="2924944"/>
          <a:ext cx="6799178" cy="347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" descr="C:\Users\EAN\Pictures\Иконки\noun_1412321_cc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7"/>
          <a:stretch/>
        </p:blipFill>
        <p:spPr bwMode="auto">
          <a:xfrm>
            <a:off x="5469573" y="3391940"/>
            <a:ext cx="830623" cy="94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17989" y="3544748"/>
            <a:ext cx="2529775" cy="3422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lnSpc>
                <a:spcPts val="12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altLang="ru-RU" sz="1800" dirty="0">
                <a:solidFill>
                  <a:prstClr val="black"/>
                </a:solidFill>
                <a:effectLst/>
              </a:rPr>
              <a:t>Текущие расходы</a:t>
            </a:r>
          </a:p>
        </p:txBody>
      </p:sp>
      <p:pic>
        <p:nvPicPr>
          <p:cNvPr id="15" name="Picture 3" descr="C:\Users\EAN\Pictures\Иконки\noun_471836_cc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4"/>
          <a:stretch/>
        </p:blipFill>
        <p:spPr bwMode="auto">
          <a:xfrm>
            <a:off x="2710870" y="3391937"/>
            <a:ext cx="949091" cy="8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429174" y="3544748"/>
            <a:ext cx="2529775" cy="3422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lnSpc>
                <a:spcPts val="12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altLang="ru-RU" sz="1800" dirty="0">
                <a:solidFill>
                  <a:prstClr val="black"/>
                </a:solidFill>
                <a:effectLst/>
              </a:rPr>
              <a:t>Бюджет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631138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 fontScale="925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Бюджетные инвестиции на строительство (реконструкцию), приобретение объектов общественной инфраструктуры, млн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xmlns="" id="{2F691E10-DA87-4819-9A84-8FBE2B813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984851"/>
              </p:ext>
            </p:extLst>
          </p:nvPr>
        </p:nvGraphicFramePr>
        <p:xfrm>
          <a:off x="148181" y="857510"/>
          <a:ext cx="8826071" cy="541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3498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3461375"/>
            <a:ext cx="4314229" cy="233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Участие Пермского муниципального округа в национальных проектах в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2026 </a:t>
            </a:r>
            <a:r>
              <a:rPr lang="ru-RU" altLang="ru-RU" sz="2200" dirty="0">
                <a:cs typeface="Times New Roman" panose="02020603050405020304" pitchFamily="18" charset="0"/>
              </a:rPr>
              <a:t>году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212" y="3068960"/>
            <a:ext cx="80550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Выплаты </a:t>
            </a:r>
            <a:r>
              <a:rPr lang="ru-RU" sz="1600" b="1" dirty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ежемесячного денежного вознаграждения советникам директора по воспитанию и взаимодействию с детскими общественными объединениями в общеобразовательных организациях - </a:t>
            </a:r>
            <a:r>
              <a:rPr lang="ru-RU" sz="1600" b="1" dirty="0" smtClean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1780 </a:t>
            </a:r>
            <a:r>
              <a:rPr lang="ru-RU" sz="1600" b="1" dirty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тыс. </a:t>
            </a:r>
            <a:r>
              <a:rPr lang="ru-RU" sz="1600" b="1" dirty="0" smtClean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рублей</a:t>
            </a:r>
            <a:endParaRPr lang="ru-RU" sz="1600" b="1" dirty="0">
              <a:solidFill>
                <a:srgbClr val="1C2D38"/>
              </a:solidFill>
              <a:latin typeface="PermianSansTypeface"/>
              <a:cs typeface="Times New Roman" panose="02020603050405020304" pitchFamily="18" charset="0"/>
            </a:endParaRPr>
          </a:p>
        </p:txBody>
      </p:sp>
      <p:sp>
        <p:nvSpPr>
          <p:cNvPr id="7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2" y="404664"/>
            <a:ext cx="4565326" cy="301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570910" y="895317"/>
            <a:ext cx="454095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latin typeface="+mn-lt"/>
              </a:rPr>
              <a:t>Е</a:t>
            </a:r>
            <a:r>
              <a:rPr lang="ru-RU" sz="1600" b="1" dirty="0" smtClean="0">
                <a:latin typeface="+mn-lt"/>
              </a:rPr>
              <a:t>жемесячное </a:t>
            </a:r>
            <a:r>
              <a:rPr lang="ru-RU" sz="1600" b="1" dirty="0">
                <a:latin typeface="+mn-lt"/>
              </a:rPr>
              <a:t>вознаграждение за классное руководство педагогическим работникам </a:t>
            </a:r>
            <a:r>
              <a:rPr lang="ru-RU" sz="1600" b="1" dirty="0" smtClean="0">
                <a:solidFill>
                  <a:srgbClr val="1C2D38"/>
                </a:solidFill>
                <a:latin typeface="+mn-lt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164 </a:t>
            </a:r>
            <a:r>
              <a:rPr lang="ru-RU" sz="1600" b="1" dirty="0" smtClean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733 тыс</a:t>
            </a:r>
            <a:r>
              <a:rPr lang="ru-RU" sz="1600" b="1" dirty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рублей</a:t>
            </a:r>
            <a:endParaRPr lang="ru-RU" sz="1600" b="1" dirty="0" smtClean="0">
              <a:solidFill>
                <a:srgbClr val="1C2D38"/>
              </a:solidFill>
              <a:latin typeface="PermianSansTypeface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3" y="1772816"/>
            <a:ext cx="54039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Проведение </a:t>
            </a:r>
            <a:r>
              <a:rPr lang="ru-RU" sz="1600" b="1" dirty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- </a:t>
            </a:r>
            <a:r>
              <a:rPr lang="ru-RU" sz="1600" b="1" dirty="0" smtClean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5100 </a:t>
            </a:r>
            <a:r>
              <a:rPr lang="ru-RU" sz="1600" b="1" dirty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тыс. </a:t>
            </a:r>
            <a:r>
              <a:rPr lang="ru-RU" sz="1600" b="1" dirty="0" smtClean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рублей</a:t>
            </a:r>
            <a:endParaRPr lang="ru-RU" sz="1600" b="1" dirty="0">
              <a:solidFill>
                <a:srgbClr val="1C2D38"/>
              </a:solidFill>
              <a:latin typeface="PermianSansTypeface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55801" y="4077072"/>
            <a:ext cx="41849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  <a:t>Капитальный </a:t>
            </a:r>
            <a:r>
              <a:rPr lang="ru-RU" sz="1800" b="1" dirty="0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  <a:t>ремонт здания структурного подразделения детский сад «Созвездие» МАОУ «Савинская средняя школа» по адресу: </a:t>
            </a:r>
            <a:r>
              <a:rPr lang="ru-RU" sz="1800" b="1" dirty="0" smtClean="0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  <a:t>д</a:t>
            </a:r>
            <a:r>
              <a:rPr lang="ru-RU" sz="1800" b="1" dirty="0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  <a:t>. </a:t>
            </a:r>
            <a:r>
              <a:rPr lang="ru-RU" sz="1800" b="1" dirty="0" err="1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  <a:t>Ванюки</a:t>
            </a:r>
            <a:r>
              <a:rPr lang="ru-RU" sz="1800" b="1" dirty="0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  <a:t>, ул. Зеленая, д.29 и оснащение средствами обучения </a:t>
            </a:r>
            <a:r>
              <a:rPr lang="ru-RU" sz="1800" b="1" dirty="0" smtClean="0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  <a:t>и воспитания </a:t>
            </a:r>
            <a:r>
              <a:rPr lang="ru-RU" sz="1800" b="1" dirty="0" smtClean="0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  <a:t>– 62 942 тыс. рублей </a:t>
            </a:r>
            <a:endParaRPr lang="ru-RU" sz="1800" b="1" dirty="0">
              <a:solidFill>
                <a:prstClr val="black"/>
              </a:solidFill>
              <a:latin typeface="PermianSansTypeface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78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7" y="1052736"/>
            <a:ext cx="748869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Участие Пермского муниципального округа в национальных проектах в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2026 </a:t>
            </a:r>
            <a:r>
              <a:rPr lang="ru-RU" altLang="ru-RU" sz="2200" dirty="0">
                <a:cs typeface="Times New Roman" panose="02020603050405020304" pitchFamily="18" charset="0"/>
              </a:rPr>
              <a:t>году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1797612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Мероприятий </a:t>
            </a:r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по переселению граждан из аварийного жилищного фонда - 67 </a:t>
            </a:r>
            <a:r>
              <a:rPr lang="ru-RU" sz="1800" b="1" dirty="0" smtClean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043 </a:t>
            </a:r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тыс. </a:t>
            </a:r>
            <a:r>
              <a:rPr lang="ru-RU" sz="1800" b="1" dirty="0" smtClean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рублей</a:t>
            </a:r>
            <a:endParaRPr lang="ru-RU" sz="1800" b="1" dirty="0" smtClean="0">
              <a:solidFill>
                <a:srgbClr val="1C2D38"/>
              </a:solidFill>
              <a:latin typeface="PermianSansTypeface" pitchFamily="50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1C2D3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0375" y="4797152"/>
            <a:ext cx="7748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Формирование комфортной городской среды </a:t>
            </a:r>
            <a:r>
              <a:rPr lang="ru-RU" sz="1800" b="1" dirty="0" smtClean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(благоустройство </a:t>
            </a:r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общественной территории по адресу: </a:t>
            </a:r>
            <a:r>
              <a:rPr lang="ru-RU" sz="1800" b="1" dirty="0" smtClean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с</a:t>
            </a:r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. Фролы, ул. </a:t>
            </a:r>
            <a:r>
              <a:rPr lang="ru-RU" sz="1800" b="1" dirty="0" smtClean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Солнечная)</a:t>
            </a:r>
          </a:p>
          <a:p>
            <a:r>
              <a:rPr lang="ru-RU" sz="1800" b="1" dirty="0" smtClean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46 575 </a:t>
            </a:r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тыс. рублей  </a:t>
            </a:r>
            <a:endParaRPr lang="ru-RU" sz="1800" b="1" dirty="0" smtClean="0">
              <a:solidFill>
                <a:srgbClr val="1C2D38"/>
              </a:solidFill>
              <a:latin typeface="PermianSansTypeface" pitchFamily="50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3140968"/>
            <a:ext cx="7627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Ремонт мостов: </a:t>
            </a:r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через р. </a:t>
            </a:r>
            <a:r>
              <a:rPr lang="ru-RU" sz="1800" b="1" dirty="0" err="1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Платошинка</a:t>
            </a:r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 на автомобильной дороге «Пермь- Екатеринбург» - </a:t>
            </a:r>
            <a:r>
              <a:rPr lang="ru-RU" sz="1800" b="1" dirty="0" err="1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Курашим</a:t>
            </a:r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 км 5+958, </a:t>
            </a:r>
            <a:r>
              <a:rPr lang="ru-RU" sz="1800" b="1" dirty="0" smtClean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через </a:t>
            </a:r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р. Северная на автомобильной дороге Новый – Рождественское км </a:t>
            </a:r>
            <a:r>
              <a:rPr lang="ru-RU" sz="1800" b="1" dirty="0" smtClean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0+229, через </a:t>
            </a:r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р. Юг по ул. М. Маркова в п. </a:t>
            </a:r>
            <a:r>
              <a:rPr lang="ru-RU" sz="1800" b="1" dirty="0" smtClean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Юго-Камский </a:t>
            </a:r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- 133 </a:t>
            </a:r>
            <a:r>
              <a:rPr lang="ru-RU" sz="1800" b="1" dirty="0" smtClean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945 </a:t>
            </a:r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тыс. </a:t>
            </a:r>
            <a:r>
              <a:rPr lang="ru-RU" sz="1800" b="1" dirty="0" smtClean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рублей</a:t>
            </a:r>
            <a:endParaRPr lang="ru-RU" sz="1800" b="1" dirty="0" smtClean="0">
              <a:solidFill>
                <a:srgbClr val="1C2D38"/>
              </a:solidFill>
              <a:latin typeface="PermianSansTypeface" pitchFamily="50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73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1" dirty="0">
                <a:cs typeface="Times New Roman" panose="02020603050405020304" pitchFamily="18" charset="0"/>
              </a:rPr>
              <a:t>Индексация ФОТ работников бюджетной сферы и материальных затрат муниципальных учреждений </a:t>
            </a:r>
            <a:endParaRPr lang="ru-RU" sz="2031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3768" y="6458582"/>
            <a:ext cx="5318745" cy="373650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970084"/>
            <a:ext cx="8735297" cy="3988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46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Объект 3"/>
          <p:cNvSpPr>
            <a:spLocks noGrp="1"/>
          </p:cNvSpPr>
          <p:nvPr>
            <p:ph sz="half" idx="4294967295"/>
          </p:nvPr>
        </p:nvSpPr>
        <p:spPr>
          <a:xfrm>
            <a:off x="384458" y="1567870"/>
            <a:ext cx="8375084" cy="365579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ФОТ указных категорий </a:t>
            </a:r>
            <a:r>
              <a:rPr lang="ru-RU" dirty="0">
                <a:cs typeface="Times New Roman" panose="02020603050405020304" pitchFamily="18" charset="0"/>
              </a:rPr>
              <a:t>– исходя из роста трудового дохода (10,8 % к 2025 году);</a:t>
            </a:r>
          </a:p>
          <a:p>
            <a:endParaRPr lang="ru-RU" dirty="0">
              <a:cs typeface="Times New Roman" panose="02020603050405020304" pitchFamily="18" charset="0"/>
            </a:endParaRPr>
          </a:p>
          <a:p>
            <a:r>
              <a:rPr lang="ru-RU" b="1" dirty="0">
                <a:cs typeface="Times New Roman" panose="02020603050405020304" pitchFamily="18" charset="0"/>
              </a:rPr>
              <a:t>ФОТ прочий персонал, муниципальные служащие 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5,8 % с 01.07.2026 г. </a:t>
            </a:r>
          </a:p>
          <a:p>
            <a:endParaRPr lang="ru-RU" b="1" dirty="0">
              <a:cs typeface="Times New Roman" panose="02020603050405020304" pitchFamily="18" charset="0"/>
            </a:endParaRPr>
          </a:p>
          <a:p>
            <a:r>
              <a:rPr lang="ru-RU" b="1" dirty="0">
                <a:cs typeface="Times New Roman" panose="02020603050405020304" pitchFamily="18" charset="0"/>
              </a:rPr>
              <a:t>Материальные затраты 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5,8 % с 01.01.2026 г.</a:t>
            </a:r>
          </a:p>
        </p:txBody>
      </p:sp>
    </p:spTree>
    <p:extLst>
      <p:ext uri="{BB962C8B-B14F-4D97-AF65-F5344CB8AC3E}">
        <p14:creationId xmlns:p14="http://schemas.microsoft.com/office/powerpoint/2010/main" val="33717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Процесс формирования проекта бюджета</a:t>
            </a:r>
            <a:endParaRPr lang="ru-RU" sz="22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Блок-схема: подготовка 6">
            <a:extLst>
              <a:ext uri="{FF2B5EF4-FFF2-40B4-BE49-F238E27FC236}">
                <a16:creationId xmlns:a16="http://schemas.microsoft.com/office/drawing/2014/main" xmlns="" id="{F4EC74B8-8E26-451C-ADE8-9908121A659F}"/>
              </a:ext>
            </a:extLst>
          </p:cNvPr>
          <p:cNvSpPr/>
          <p:nvPr/>
        </p:nvSpPr>
        <p:spPr>
          <a:xfrm rot="5400000">
            <a:off x="3459163" y="2385525"/>
            <a:ext cx="2089150" cy="2447925"/>
          </a:xfrm>
          <a:prstGeom prst="flowChartPreparation">
            <a:avLst/>
          </a:prstGeom>
          <a:solidFill>
            <a:srgbClr val="438086">
              <a:lumMod val="60000"/>
              <a:lumOff val="4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B6A53-D58E-4E9A-B08B-5C3ACC31F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3194348"/>
            <a:ext cx="2016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ПРОЕКТ БЮДЖЕТА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1AD25F99-EBAB-470F-8F86-272B45B38D2E}"/>
              </a:ext>
            </a:extLst>
          </p:cNvPr>
          <p:cNvSpPr/>
          <p:nvPr/>
        </p:nvSpPr>
        <p:spPr>
          <a:xfrm>
            <a:off x="2714632" y="1032777"/>
            <a:ext cx="3578225" cy="616014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TextBox 16393">
            <a:extLst>
              <a:ext uri="{FF2B5EF4-FFF2-40B4-BE49-F238E27FC236}">
                <a16:creationId xmlns:a16="http://schemas.microsoft.com/office/drawing/2014/main" xmlns="" id="{B0BEA006-B5D6-46DF-A223-B2457C297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4" y="1038582"/>
            <a:ext cx="4003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Национальные цели развития РФ, определенные Президентом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B688DCA6-F3D8-4B3D-A438-01C9051DEC05}"/>
              </a:ext>
            </a:extLst>
          </p:cNvPr>
          <p:cNvSpPr/>
          <p:nvPr/>
        </p:nvSpPr>
        <p:spPr>
          <a:xfrm>
            <a:off x="6524637" y="2336030"/>
            <a:ext cx="2339975" cy="792163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TextBox 16383">
            <a:extLst>
              <a:ext uri="{FF2B5EF4-FFF2-40B4-BE49-F238E27FC236}">
                <a16:creationId xmlns:a16="http://schemas.microsoft.com/office/drawing/2014/main" xmlns="" id="{CEE8578A-0A68-4AA3-82C4-C6ED7C20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474" y="2312017"/>
            <a:ext cx="2419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Прогноз социально-экономического развития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6D619415-B7FC-4F21-8DA7-73BC7756F334}"/>
              </a:ext>
            </a:extLst>
          </p:cNvPr>
          <p:cNvSpPr/>
          <p:nvPr/>
        </p:nvSpPr>
        <p:spPr>
          <a:xfrm>
            <a:off x="6628608" y="4183336"/>
            <a:ext cx="2297112" cy="1085599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TextBox 16392">
            <a:extLst>
              <a:ext uri="{FF2B5EF4-FFF2-40B4-BE49-F238E27FC236}">
                <a16:creationId xmlns:a16="http://schemas.microsoft.com/office/drawing/2014/main" xmlns="" id="{2D4BB6E6-D5EC-4BFF-A0C7-68BABEAC9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608" y="4191717"/>
            <a:ext cx="22360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7656D1E6-B4F0-4902-A1CE-5F88EFE87651}"/>
              </a:ext>
            </a:extLst>
          </p:cNvPr>
          <p:cNvSpPr/>
          <p:nvPr/>
        </p:nvSpPr>
        <p:spPr>
          <a:xfrm>
            <a:off x="3428104" y="5461266"/>
            <a:ext cx="2339975" cy="792162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TextBox 16398">
            <a:extLst>
              <a:ext uri="{FF2B5EF4-FFF2-40B4-BE49-F238E27FC236}">
                <a16:creationId xmlns:a16="http://schemas.microsoft.com/office/drawing/2014/main" xmlns="" id="{63D3E824-ED8E-4258-9F5F-77DA829D5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620" y="5461290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Положение о бюджетном процессе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A2B88FAE-6702-406E-8EF2-953EF3B7D297}"/>
              </a:ext>
            </a:extLst>
          </p:cNvPr>
          <p:cNvSpPr/>
          <p:nvPr/>
        </p:nvSpPr>
        <p:spPr>
          <a:xfrm>
            <a:off x="236306" y="4669127"/>
            <a:ext cx="2338387" cy="792163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1" name="TextBox 16399">
            <a:extLst>
              <a:ext uri="{FF2B5EF4-FFF2-40B4-BE49-F238E27FC236}">
                <a16:creationId xmlns:a16="http://schemas.microsoft.com/office/drawing/2014/main" xmlns="" id="{2989B194-755C-4390-93EB-9E25F750B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6" y="4773084"/>
            <a:ext cx="204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Муниципальные программы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51EA002E-F8AC-41DB-9029-0AA37155D082}"/>
              </a:ext>
            </a:extLst>
          </p:cNvPr>
          <p:cNvSpPr/>
          <p:nvPr/>
        </p:nvSpPr>
        <p:spPr>
          <a:xfrm>
            <a:off x="236306" y="2419523"/>
            <a:ext cx="2246312" cy="1082675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TextBox 16395">
            <a:extLst>
              <a:ext uri="{FF2B5EF4-FFF2-40B4-BE49-F238E27FC236}">
                <a16:creationId xmlns:a16="http://schemas.microsoft.com/office/drawing/2014/main" xmlns="" id="{77045AE7-A878-4B86-B37B-E4E7138EB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82" y="2449363"/>
            <a:ext cx="2159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Реестр расходных обязательств муниципального образования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06830F7A-AC81-4C2A-B087-72CD7174E4F5}"/>
              </a:ext>
            </a:extLst>
          </p:cNvPr>
          <p:cNvSpPr/>
          <p:nvPr/>
        </p:nvSpPr>
        <p:spPr>
          <a:xfrm>
            <a:off x="4208463" y="1844828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0AA99FD-A645-45C8-93C1-BB6E91BC259D}"/>
              </a:ext>
            </a:extLst>
          </p:cNvPr>
          <p:cNvSpPr txBox="1"/>
          <p:nvPr/>
        </p:nvSpPr>
        <p:spPr>
          <a:xfrm>
            <a:off x="4310063" y="1865163"/>
            <a:ext cx="387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1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63FCA37D-E4C2-43F5-9A0B-30B3D4A360D1}"/>
              </a:ext>
            </a:extLst>
          </p:cNvPr>
          <p:cNvSpPr/>
          <p:nvPr/>
        </p:nvSpPr>
        <p:spPr>
          <a:xfrm>
            <a:off x="5732612" y="2398919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CD269CC-ED5D-4BC3-8D0B-234576C97561}"/>
              </a:ext>
            </a:extLst>
          </p:cNvPr>
          <p:cNvSpPr txBox="1"/>
          <p:nvPr/>
        </p:nvSpPr>
        <p:spPr>
          <a:xfrm>
            <a:off x="5834212" y="2398895"/>
            <a:ext cx="38893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2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571AB998-6E5A-43E3-9998-2AAC1370465D}"/>
              </a:ext>
            </a:extLst>
          </p:cNvPr>
          <p:cNvSpPr/>
          <p:nvPr/>
        </p:nvSpPr>
        <p:spPr>
          <a:xfrm>
            <a:off x="5811951" y="4286269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CECB9DB-0BA0-4DBA-BDA2-2AFED0F510FC}"/>
              </a:ext>
            </a:extLst>
          </p:cNvPr>
          <p:cNvSpPr txBox="1"/>
          <p:nvPr/>
        </p:nvSpPr>
        <p:spPr>
          <a:xfrm>
            <a:off x="5913551" y="4286245"/>
            <a:ext cx="387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3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F87C54F7-149E-4868-9FE7-5A32C103647A}"/>
              </a:ext>
            </a:extLst>
          </p:cNvPr>
          <p:cNvSpPr/>
          <p:nvPr/>
        </p:nvSpPr>
        <p:spPr>
          <a:xfrm>
            <a:off x="4208463" y="4773108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81CE96C-2AE0-4B84-A14C-AF5723BAF9EE}"/>
              </a:ext>
            </a:extLst>
          </p:cNvPr>
          <p:cNvSpPr txBox="1"/>
          <p:nvPr/>
        </p:nvSpPr>
        <p:spPr>
          <a:xfrm>
            <a:off x="4299714" y="4763008"/>
            <a:ext cx="325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4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B3FFD262-DFEB-4002-9303-ED4DA940DDF4}"/>
              </a:ext>
            </a:extLst>
          </p:cNvPr>
          <p:cNvSpPr/>
          <p:nvPr/>
        </p:nvSpPr>
        <p:spPr>
          <a:xfrm>
            <a:off x="2582528" y="4191713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BD785CC-7273-4838-9156-A69099B33E82}"/>
              </a:ext>
            </a:extLst>
          </p:cNvPr>
          <p:cNvSpPr txBox="1"/>
          <p:nvPr/>
        </p:nvSpPr>
        <p:spPr>
          <a:xfrm>
            <a:off x="2680159" y="4180007"/>
            <a:ext cx="396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5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826DA329-41CF-41C7-95DA-CFF449D69284}"/>
              </a:ext>
            </a:extLst>
          </p:cNvPr>
          <p:cNvSpPr/>
          <p:nvPr/>
        </p:nvSpPr>
        <p:spPr>
          <a:xfrm>
            <a:off x="2585791" y="2384597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0A2CE52-418A-42E8-8BD9-AFB489AE8C02}"/>
              </a:ext>
            </a:extLst>
          </p:cNvPr>
          <p:cNvSpPr txBox="1"/>
          <p:nvPr/>
        </p:nvSpPr>
        <p:spPr>
          <a:xfrm>
            <a:off x="2677355" y="2387427"/>
            <a:ext cx="3873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6</a:t>
            </a:r>
          </a:p>
        </p:txBody>
      </p:sp>
      <p:sp>
        <p:nvSpPr>
          <p:cNvPr id="38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333389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3848578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8928992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900" dirty="0">
                <a:cs typeface="Times New Roman" panose="02020603050405020304" pitchFamily="18" charset="0"/>
              </a:rPr>
              <a:t>Выполнение Указов Президента РФ по педагогическим работникам образовательных учреждений и работникам учреждений культуры</a:t>
            </a:r>
            <a:endParaRPr lang="ru-RU" sz="19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  <a:cs typeface="+mn-cs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F9A2AA27-743D-49F0-8DBB-F6FA85C74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699527"/>
              </p:ext>
            </p:extLst>
          </p:nvPr>
        </p:nvGraphicFramePr>
        <p:xfrm>
          <a:off x="107503" y="981199"/>
          <a:ext cx="8851446" cy="494218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70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4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4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91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28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92088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Средняя заработная плата по педагогическим работникам и работникам учреждений культуры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4415" marR="84415" marT="45689" marB="45689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Размер среднемесячной заработной платы, руб.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4415" marR="84415" marT="45689" marB="4568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674" marB="456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674" marB="456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674" marB="4567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9111">
                <a:tc vMerge="1">
                  <a:txBody>
                    <a:bodyPr/>
                    <a:lstStyle/>
                    <a:p>
                      <a:endParaRPr lang="ru-RU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2" marR="18002" marT="17982" marB="179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2023</a:t>
                      </a:r>
                    </a:p>
                    <a:p>
                      <a:pPr algn="ctr"/>
                      <a:r>
                        <a:rPr lang="ru-RU" sz="1600" dirty="0"/>
                        <a:t>факт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2024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факт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2025</a:t>
                      </a:r>
                    </a:p>
                    <a:p>
                      <a:pPr algn="ctr"/>
                      <a:r>
                        <a:rPr lang="ru-RU" sz="1600" dirty="0"/>
                        <a:t>план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2026</a:t>
                      </a:r>
                    </a:p>
                    <a:p>
                      <a:pPr algn="ctr"/>
                      <a:r>
                        <a:rPr lang="ru-RU" sz="1600" dirty="0"/>
                        <a:t>прогноз</a:t>
                      </a: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8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Педагогические работники образовательных учреждений общего образования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58 462,2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68 643,4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79 532,0</a:t>
                      </a: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88</a:t>
                      </a:r>
                      <a:r>
                        <a:rPr lang="ru-RU" b="0" baseline="0" dirty="0">
                          <a:latin typeface="+mn-lt"/>
                          <a:cs typeface="Times New Roman" panose="02020603050405020304" pitchFamily="18" charset="0"/>
                        </a:rPr>
                        <a:t> 095,0</a:t>
                      </a:r>
                      <a:endParaRPr lang="ru-RU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96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Педагогические работники дошкольных образовательных учреждений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50 922,4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62 618,7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72 216,0</a:t>
                      </a: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79 991,0</a:t>
                      </a: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Педагогические работники учреждений дополнительного образования детей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60 258,7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68 458,8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79 930,0</a:t>
                      </a: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88 536,0</a:t>
                      </a: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8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Работники учреждений культуры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52 024,6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3" marB="179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58 603,9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3" marB="179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66 426,9</a:t>
                      </a:r>
                    </a:p>
                  </a:txBody>
                  <a:tcPr marL="16617" marR="16617" marT="17983" marB="179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73 579,2</a:t>
                      </a:r>
                    </a:p>
                  </a:txBody>
                  <a:tcPr marL="16617" marR="16617" marT="17983" marB="17983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023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расходов бюджета Пермского муниципального округа на 202</a:t>
            </a:r>
            <a:r>
              <a:rPr lang="en-US" altLang="ru-RU" sz="2200" dirty="0">
                <a:cs typeface="Times New Roman" panose="02020603050405020304" pitchFamily="18" charset="0"/>
              </a:rPr>
              <a:t>6</a:t>
            </a:r>
            <a:r>
              <a:rPr lang="ru-RU" altLang="ru-RU" sz="2200" dirty="0">
                <a:cs typeface="Times New Roman" panose="02020603050405020304" pitchFamily="18" charset="0"/>
              </a:rPr>
              <a:t> год, %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</a:t>
            </a:r>
            <a:r>
              <a:rPr lang="en-US" dirty="0"/>
              <a:t>6</a:t>
            </a:r>
            <a:r>
              <a:rPr lang="ru-RU" dirty="0"/>
              <a:t> год и на плановый период 202</a:t>
            </a:r>
            <a:r>
              <a:rPr lang="en-US" dirty="0"/>
              <a:t>7</a:t>
            </a:r>
            <a:r>
              <a:rPr lang="ru-RU" dirty="0"/>
              <a:t>-202</a:t>
            </a:r>
            <a:r>
              <a:rPr lang="en-US" dirty="0"/>
              <a:t>8</a:t>
            </a:r>
            <a:r>
              <a:rPr lang="ru-RU" dirty="0"/>
              <a:t>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  <a:cs typeface="+mn-cs"/>
            </a:endParaRP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xmlns="" id="{E4AAB3F7-E20A-4691-980E-5924DE16B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413015"/>
              </p:ext>
            </p:extLst>
          </p:nvPr>
        </p:nvGraphicFramePr>
        <p:xfrm>
          <a:off x="427287" y="1010289"/>
          <a:ext cx="8328025" cy="519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242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расходов бюджета Пермского муниципального округа на 2026 год, млн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рублей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 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042180"/>
              </p:ext>
            </p:extLst>
          </p:nvPr>
        </p:nvGraphicFramePr>
        <p:xfrm>
          <a:off x="223651" y="908720"/>
          <a:ext cx="8735297" cy="539443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58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85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92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4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45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504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Раздел, подраздел БК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Объем расходов,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млн руб.</a:t>
                      </a:r>
                    </a:p>
                  </a:txBody>
                  <a:tcPr marL="91434" marR="91434" marT="45719" marB="45719" anchor="ctr" anchorCtr="1" horzOverflow="overflow"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Отклонения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 год (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уточ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 год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проект)</a:t>
                      </a: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млн руб.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9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Общегосударственные вопросы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969,2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113,7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144,5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14,9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Национальная оборона</a:t>
                      </a:r>
                      <a:endParaRPr kumimoji="0" 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14,2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Национальная безопасность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116,7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141,2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21,0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0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Национальная экономика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1 035,2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1 217,8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182,6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17,6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ЖКХ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1 115,3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737,2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-378,1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-33,9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Охрана окружающей среды</a:t>
                      </a:r>
                      <a:endParaRPr kumimoji="0" lang="ru-RU" sz="17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-8,0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-83,3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Образование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5 698,5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5 495,2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-203,3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-3,6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Культура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675,2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438,3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-236,9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-35,1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Социальная политика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193,9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146,6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-47,3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-24,3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Физическая культура и спорт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268,5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167,6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-100,9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-37,6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Средства массовой информации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12,6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ВСЕГО  РАСХОДОВ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10 107,1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9 486,0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-621,1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-6,1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009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Распределение бюджетных ассигнований по группам видов расходов бюджета на 2025-2026 годы, млн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рублей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  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43639"/>
              </p:ext>
            </p:extLst>
          </p:nvPr>
        </p:nvGraphicFramePr>
        <p:xfrm>
          <a:off x="223652" y="908719"/>
          <a:ext cx="8735296" cy="510901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55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7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76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52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95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Наименование вида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202</a:t>
                      </a:r>
                      <a:r>
                        <a:rPr lang="en-US" sz="1600" u="none" strike="noStrike" baseline="0" dirty="0">
                          <a:effectLst/>
                          <a:latin typeface="+mn-lt"/>
                        </a:rPr>
                        <a:t>5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 год (</a:t>
                      </a:r>
                      <a:r>
                        <a:rPr lang="ru-RU" sz="1600" u="none" strike="noStrike" baseline="0" dirty="0" err="1">
                          <a:effectLst/>
                          <a:latin typeface="+mn-lt"/>
                        </a:rPr>
                        <a:t>уточ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Уд.</a:t>
                      </a:r>
                      <a:br>
                        <a:rPr lang="ru-RU" sz="1600" u="none" strike="noStrike" dirty="0">
                          <a:effectLst/>
                          <a:latin typeface="+mn-lt"/>
                        </a:rPr>
                      </a:b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20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26</a:t>
                      </a: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 год  (проект)   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Уд.</a:t>
                      </a:r>
                      <a:br>
                        <a:rPr lang="ru-RU" sz="1600" u="none" strike="noStrike" dirty="0">
                          <a:effectLst/>
                          <a:latin typeface="+mn-lt"/>
                        </a:rPr>
                      </a:b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Расходы на выплаты персоналу в целях обеспечения выполнения функций муниципальными органами, казенными учреждениями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955,8</a:t>
                      </a: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1 120,3</a:t>
                      </a: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0" dirty="0">
                          <a:latin typeface="+mn-lt"/>
                          <a:cs typeface="Calibri" panose="020F0502020204030204" pitchFamily="34" charset="0"/>
                        </a:rPr>
                        <a:t>11,8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Закупка товаров, работ и услуг для обеспечения государственных  нужд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2 304,8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22,8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2 031,7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21,4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5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Социальное обеспечение и иные выплаты населению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89,7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41,1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5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Капитальные вложения в объекты муниципальной собственности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1 290,3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459,5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7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153,2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51,0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5 632,1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59,4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Иные бюджетные ассигнования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313,3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201,3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10 107,1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9 486,0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886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расходов бюджета Пермского муниципального округа на 2025-2026 годы, млн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рублей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 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269025"/>
              </p:ext>
            </p:extLst>
          </p:nvPr>
        </p:nvGraphicFramePr>
        <p:xfrm>
          <a:off x="359273" y="1197222"/>
          <a:ext cx="8461200" cy="484678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36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47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Наименование показателя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Уточненный бюджет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2025 год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Проект бюджета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2026 год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4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Программные расходы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ru-RU" sz="1800" b="1" baseline="0" dirty="0"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 897,8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9 326,5</a:t>
                      </a: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0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удельный вес программных расходов в общем объеме расходов,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%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97,9</a:t>
                      </a: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98,3</a:t>
                      </a: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3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Непрограммные расходы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209,3</a:t>
                      </a: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159,5</a:t>
                      </a: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0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удельный вес непрограммных расходов в общем объеме расходов, %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2,1</a:t>
                      </a: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1,7</a:t>
                      </a: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332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 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Реализация муниципальных программ в 2026 году</a:t>
            </a:r>
            <a:endParaRPr lang="ru-RU" sz="2200" dirty="0"/>
          </a:p>
        </p:txBody>
      </p:sp>
      <p:graphicFrame>
        <p:nvGraphicFramePr>
          <p:cNvPr id="11" name="Диаграмма 20">
            <a:extLst>
              <a:ext uri="{FF2B5EF4-FFF2-40B4-BE49-F238E27FC236}">
                <a16:creationId xmlns:a16="http://schemas.microsoft.com/office/drawing/2014/main" xmlns="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501777"/>
              </p:ext>
            </p:extLst>
          </p:nvPr>
        </p:nvGraphicFramePr>
        <p:xfrm>
          <a:off x="179512" y="1243265"/>
          <a:ext cx="2808311" cy="2525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2" descr="C:\Users\GYK\Desktop\Рисунок2.png">
            <a:extLst>
              <a:ext uri="{FF2B5EF4-FFF2-40B4-BE49-F238E27FC236}">
                <a16:creationId xmlns:a16="http://schemas.microsoft.com/office/drawing/2014/main" xmlns="" id="{5FAE39AD-CF2F-C1AD-8B55-C89D4A398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582305" cy="4968552"/>
          </a:xfrm>
          <a:prstGeom prst="snip2DiagRect">
            <a:avLst>
              <a:gd name="adj1" fmla="val 25501"/>
              <a:gd name="adj2" fmla="val 13983"/>
            </a:avLst>
          </a:prstGeom>
          <a:solidFill>
            <a:sysClr val="window" lastClr="FFFFFF"/>
          </a:solidFill>
          <a:ln w="38100" cap="flat" cmpd="sng" algn="ctr">
            <a:noFill/>
            <a:prstDash val="solid"/>
          </a:ln>
          <a:effectLst/>
        </p:spPr>
      </p:pic>
      <p:sp>
        <p:nvSpPr>
          <p:cNvPr id="14" name="Овал 13"/>
          <p:cNvSpPr/>
          <p:nvPr/>
        </p:nvSpPr>
        <p:spPr>
          <a:xfrm>
            <a:off x="384458" y="3769084"/>
            <a:ext cx="2193474" cy="2185735"/>
          </a:xfrm>
          <a:prstGeom prst="ellipse">
            <a:avLst/>
          </a:prstGeom>
          <a:noFill/>
          <a:ln w="444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92" b="1" dirty="0">
                <a:solidFill>
                  <a:prstClr val="black"/>
                </a:solidFill>
              </a:rPr>
              <a:t>Программные </a:t>
            </a:r>
            <a:r>
              <a:rPr lang="ru-RU" sz="1292" dirty="0">
                <a:solidFill>
                  <a:prstClr val="black"/>
                </a:solidFill>
              </a:rPr>
              <a:t>расходы</a:t>
            </a:r>
          </a:p>
          <a:p>
            <a:pPr algn="ctr"/>
            <a:r>
              <a:rPr lang="ru-RU" sz="1292" b="1" dirty="0">
                <a:solidFill>
                  <a:prstClr val="black"/>
                </a:solidFill>
              </a:rPr>
              <a:t>98,3%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FDE0D9B8-DE74-12ED-090F-BD99420AD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937467"/>
              </p:ext>
            </p:extLst>
          </p:nvPr>
        </p:nvGraphicFramePr>
        <p:xfrm>
          <a:off x="3606133" y="900079"/>
          <a:ext cx="5256584" cy="547808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76283">
                  <a:extLst>
                    <a:ext uri="{9D8B030D-6E8A-4147-A177-3AD203B41FA5}">
                      <a16:colId xmlns:a16="http://schemas.microsoft.com/office/drawing/2014/main" xmlns="" val="1325789831"/>
                    </a:ext>
                  </a:extLst>
                </a:gridCol>
                <a:gridCol w="1327973">
                  <a:extLst>
                    <a:ext uri="{9D8B030D-6E8A-4147-A177-3AD203B41FA5}">
                      <a16:colId xmlns:a16="http://schemas.microsoft.com/office/drawing/2014/main" xmlns="" val="3570160809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1891255609"/>
                    </a:ext>
                  </a:extLst>
                </a:gridCol>
              </a:tblGrid>
              <a:tr h="297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Уд. вес, 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Проект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 2026,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200" b="1" u="none" strike="noStrike" dirty="0"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Наименование муниципальной программы</a:t>
                      </a:r>
                      <a:endParaRPr lang="ru-RU" sz="1200" b="1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3979662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57,6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5 371 735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"Развитие системы образования"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extLst>
                  <a:ext uri="{0D108BD9-81ED-4DB2-BD59-A6C34878D82A}">
                    <a16:rowId xmlns:a16="http://schemas.microsoft.com/office/drawing/2014/main" xmlns="" val="1174842512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11,6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1 080 682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 "Развитие дорожного хозяйства"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4153980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6,4</a:t>
                      </a:r>
                      <a:endParaRPr lang="ru-RU" sz="1200" b="0" i="0" u="none" strike="noStrike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597 724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"Развитие сферы культуры"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extLst>
                  <a:ext uri="{0D108BD9-81ED-4DB2-BD59-A6C34878D82A}">
                    <a16:rowId xmlns:a16="http://schemas.microsoft.com/office/drawing/2014/main" xmlns="" val="1512863920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6,0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566 931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"Совершенствование муниципального управления"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3736044"/>
                  </a:ext>
                </a:extLst>
              </a:tr>
              <a:tr h="4250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5,7</a:t>
                      </a:r>
                      <a:endParaRPr lang="ru-RU" sz="1200" b="0" i="0" u="none" strike="noStrike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528 805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"Охрана окружающей среды и благоустройство 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extLst>
                  <a:ext uri="{0D108BD9-81ED-4DB2-BD59-A6C34878D82A}">
                    <a16:rowId xmlns:a16="http://schemas.microsoft.com/office/drawing/2014/main" xmlns="" val="2902982770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202 </a:t>
                      </a:r>
                      <a:r>
                        <a:rPr lang="en-US" sz="1200" u="none" strike="noStrike" dirty="0">
                          <a:effectLst/>
                        </a:rPr>
                        <a:t>619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"Управление муниципальными финансами и муниципальным долгом"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169216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2,0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189 329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"Развитие коммунального хозяйства"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3177276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2,0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186 877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"Улучшение жилищных условий граждан"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7233572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1,8</a:t>
                      </a:r>
                      <a:endParaRPr lang="ru-RU" sz="1200" b="0" i="0" u="none" strike="noStrike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163 443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"Обеспечение безопасности населения и территории"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extLst>
                  <a:ext uri="{0D108BD9-81ED-4DB2-BD59-A6C34878D82A}">
                    <a16:rowId xmlns:a16="http://schemas.microsoft.com/office/drawing/2014/main" xmlns="" val="267958548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137 104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"Развитие молодежной политики, физической культуры и спорта"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200135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1,4</a:t>
                      </a:r>
                      <a:endParaRPr lang="ru-RU" sz="1200" b="0" i="0" u="none" strike="noStrike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128 217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"Управление земельными ресурсами и имуществом"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extLst>
                  <a:ext uri="{0D108BD9-81ED-4DB2-BD59-A6C34878D82A}">
                    <a16:rowId xmlns:a16="http://schemas.microsoft.com/office/drawing/2014/main" xmlns="" val="1932541985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1,1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99 839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"Развитие отдельных направлений социальной сферы"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3363306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0,5</a:t>
                      </a:r>
                      <a:endParaRPr lang="ru-RU" sz="1200" b="0" i="0" u="none" strike="noStrike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49 960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"Градостроительная политика"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extLst>
                  <a:ext uri="{0D108BD9-81ED-4DB2-BD59-A6C34878D82A}">
                    <a16:rowId xmlns:a16="http://schemas.microsoft.com/office/drawing/2014/main" xmlns="" val="4256795037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23 212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"Экономическое развитие"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1219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639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9213"/>
            <a:ext cx="9252520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Реализация муниципальных программ на 202</a:t>
            </a:r>
            <a:r>
              <a:rPr lang="en-US" altLang="ru-RU" sz="2200" dirty="0">
                <a:cs typeface="Times New Roman" panose="02020603050405020304" pitchFamily="18" charset="0"/>
              </a:rPr>
              <a:t>6</a:t>
            </a:r>
            <a:r>
              <a:rPr lang="ru-RU" altLang="ru-RU" sz="2200" dirty="0">
                <a:cs typeface="Times New Roman" panose="02020603050405020304" pitchFamily="18" charset="0"/>
              </a:rPr>
              <a:t> год, млн рублей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</a:t>
            </a:r>
            <a:r>
              <a:rPr lang="en-US" dirty="0"/>
              <a:t>6</a:t>
            </a:r>
            <a:r>
              <a:rPr lang="ru-RU" dirty="0"/>
              <a:t> год и на плановый период 202</a:t>
            </a:r>
            <a:r>
              <a:rPr lang="en-US" dirty="0"/>
              <a:t>7</a:t>
            </a:r>
            <a:r>
              <a:rPr lang="ru-RU" dirty="0"/>
              <a:t>-202</a:t>
            </a:r>
            <a:r>
              <a:rPr lang="en-US" dirty="0"/>
              <a:t>8</a:t>
            </a:r>
            <a:r>
              <a:rPr lang="ru-RU" dirty="0"/>
              <a:t>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16637"/>
              </p:ext>
            </p:extLst>
          </p:nvPr>
        </p:nvGraphicFramePr>
        <p:xfrm>
          <a:off x="223652" y="1052736"/>
          <a:ext cx="8668828" cy="499978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30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7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95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54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54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99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Наименование муниципальной программы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(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уточ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(проект)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Отклонения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млн руб.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41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1. Развитие системы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370,3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371,7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r>
                        <a:rPr lang="en-US" sz="1600" u="none" strike="noStrike" dirty="0">
                          <a:effectLst/>
                        </a:rPr>
                        <a:t>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2.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молодежной политики, физической культуры и спорта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243,6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137,1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-106,5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-43,7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41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3. Развитие сферы культуры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011,8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597,7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-414,1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-40,9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4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r>
                        <a:rPr lang="ru-RU" sz="1600" u="none" strike="noStrike" dirty="0">
                          <a:effectLst/>
                        </a:rPr>
                        <a:t>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отдельных направлений социальной сферы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101,2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99,8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12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r>
                        <a:rPr lang="ru-RU" sz="1600" u="none" strike="noStrike" dirty="0">
                          <a:effectLst/>
                        </a:rPr>
                        <a:t>. Градостроительная 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50</a:t>
                      </a:r>
                      <a:r>
                        <a:rPr lang="en-US" sz="1600" u="none" strike="noStrike" dirty="0">
                          <a:effectLst/>
                        </a:rPr>
                        <a:t>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2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r>
                        <a:rPr lang="ru-RU" sz="1600" u="none" strike="noStrike" dirty="0">
                          <a:effectLst/>
                        </a:rPr>
                        <a:t>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Управление земельными ресурсами и имуществом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155,4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128,2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-27,2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-17,5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20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r>
                        <a:rPr lang="ru-RU" sz="1600" u="none" strike="noStrike" dirty="0">
                          <a:effectLst/>
                        </a:rPr>
                        <a:t>. Управление муниципальными финансами и муниципальным долгом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185,9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202,6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2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r>
                        <a:rPr lang="ru-RU" sz="1600" u="none" strike="noStrike" dirty="0">
                          <a:effectLst/>
                        </a:rPr>
                        <a:t>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Улучшение жилищных условий граждан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352,</a:t>
                      </a:r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186,9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-165,</a:t>
                      </a:r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-47,0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053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9213"/>
            <a:ext cx="9252519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Реализация муниципальных программ на 202</a:t>
            </a:r>
            <a:r>
              <a:rPr lang="en-US" altLang="ru-RU" sz="2200" dirty="0">
                <a:cs typeface="Times New Roman" panose="02020603050405020304" pitchFamily="18" charset="0"/>
              </a:rPr>
              <a:t>6</a:t>
            </a:r>
            <a:r>
              <a:rPr lang="ru-RU" altLang="ru-RU" sz="2200" dirty="0">
                <a:cs typeface="Times New Roman" panose="02020603050405020304" pitchFamily="18" charset="0"/>
              </a:rPr>
              <a:t> год, млн рублей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</a:t>
            </a:r>
            <a:r>
              <a:rPr lang="en-US" dirty="0"/>
              <a:t>6</a:t>
            </a:r>
            <a:r>
              <a:rPr lang="ru-RU" dirty="0"/>
              <a:t> год и на плановый период 202</a:t>
            </a:r>
            <a:r>
              <a:rPr lang="en-US" dirty="0"/>
              <a:t>7</a:t>
            </a:r>
            <a:r>
              <a:rPr lang="ru-RU" dirty="0"/>
              <a:t>-202</a:t>
            </a:r>
            <a:r>
              <a:rPr lang="en-US" dirty="0"/>
              <a:t>8</a:t>
            </a:r>
            <a:r>
              <a:rPr lang="ru-RU" dirty="0"/>
              <a:t>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396231"/>
              </p:ext>
            </p:extLst>
          </p:nvPr>
        </p:nvGraphicFramePr>
        <p:xfrm>
          <a:off x="157184" y="897758"/>
          <a:ext cx="8807304" cy="477730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18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1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0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2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22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30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Наименование муниципальной программы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(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уточ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(проект)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Отклонения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млн руб.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0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r>
                        <a:rPr lang="ru-RU" sz="1600" u="none" strike="noStrike" dirty="0">
                          <a:effectLst/>
                        </a:rPr>
                        <a:t>.</a:t>
                      </a:r>
                      <a:r>
                        <a:rPr lang="ru-RU" sz="1600" u="none" strike="noStrike" baseline="0" dirty="0">
                          <a:effectLst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коммунального хозяйства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384,3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189,3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-195,0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-50,7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10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r>
                        <a:rPr lang="ru-RU" sz="1600" u="none" strike="noStrike" dirty="0">
                          <a:effectLst/>
                        </a:rPr>
                        <a:t>. Развитие дорожного хозяйства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908,6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080,7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172,1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11.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Охрана окружающей среды </a:t>
                      </a:r>
                      <a:r>
                        <a:rPr lang="ru-RU" sz="1600" u="none" strike="noStrike" dirty="0">
                          <a:effectLst/>
                        </a:rPr>
                        <a:t>и благоустройство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490,4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528,8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12.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Экономическое развитие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82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13.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безопасности населения и территории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133,4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163,</a:t>
                      </a:r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30,</a:t>
                      </a:r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22,</a:t>
                      </a:r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51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14. Совершенствование муниципального управления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493,3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56</a:t>
                      </a:r>
                      <a:r>
                        <a:rPr lang="en-US" sz="1600" u="none" strike="noStrike" dirty="0">
                          <a:effectLst/>
                        </a:rPr>
                        <a:t>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73,</a:t>
                      </a:r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0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9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</a:rPr>
                        <a:t>897,</a:t>
                      </a:r>
                      <a:r>
                        <a:rPr lang="en-US" sz="1600" b="1" u="none" strike="noStrike" dirty="0">
                          <a:effectLst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9</a:t>
                      </a:r>
                      <a:r>
                        <a:rPr lang="en-US" sz="1600" b="1" u="none" strike="noStrike" dirty="0">
                          <a:effectLst/>
                        </a:rPr>
                        <a:t> 326,5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-</a:t>
                      </a:r>
                      <a:r>
                        <a:rPr lang="en-US" sz="1600" b="1" u="none" strike="noStrike" dirty="0">
                          <a:effectLst/>
                        </a:rPr>
                        <a:t>571,3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-5,8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622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785780"/>
              </p:ext>
            </p:extLst>
          </p:nvPr>
        </p:nvGraphicFramePr>
        <p:xfrm>
          <a:off x="134957" y="818308"/>
          <a:ext cx="8829551" cy="5619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1192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598661"/>
              </p:ext>
            </p:extLst>
          </p:nvPr>
        </p:nvGraphicFramePr>
        <p:xfrm>
          <a:off x="223652" y="981199"/>
          <a:ext cx="8812844" cy="540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</p:spTree>
    <p:extLst>
      <p:ext uri="{BB962C8B-B14F-4D97-AF65-F5344CB8AC3E}">
        <p14:creationId xmlns:p14="http://schemas.microsoft.com/office/powerpoint/2010/main" val="213159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22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7" name="Picture 4" descr="Налогоплательщики картинки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43" y="1048240"/>
            <a:ext cx="1821098" cy="11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C:\Users\feu21-03\Documents\Работа\Презентации\рисунки для презентации к проекту бюджета\b667046448c92d15e165ef7036789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48498"/>
            <a:ext cx="2016224" cy="13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mundelo.ru/wp-content/uploads/2020/02/photo_1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1" y="4648861"/>
            <a:ext cx="1427440" cy="155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3" descr="C:\Users\feu21-03\Documents\Работа\Презентации\рисунки для презентации к проекту бюджета\Primire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1128"/>
            <a:ext cx="2184768" cy="16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38" y="2791729"/>
            <a:ext cx="2268669" cy="1701501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право 13"/>
          <p:cNvSpPr/>
          <p:nvPr/>
        </p:nvSpPr>
        <p:spPr>
          <a:xfrm rot="5400000">
            <a:off x="4312235" y="2359937"/>
            <a:ext cx="431800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5614995" y="3331256"/>
            <a:ext cx="431800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4399753" y="4493238"/>
            <a:ext cx="431800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955306" y="3210675"/>
            <a:ext cx="433388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1473" y="994610"/>
            <a:ext cx="2513335" cy="1191816"/>
          </a:xfrm>
          <a:prstGeom prst="flowChartAlternateProcess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налогоплательщик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5778" y="2542634"/>
            <a:ext cx="2376264" cy="2009061"/>
          </a:xfrm>
          <a:prstGeom prst="roundRect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участник публичных слушаний по исполнению бюджета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52718" y="5007635"/>
            <a:ext cx="2378177" cy="1191816"/>
          </a:xfrm>
          <a:prstGeom prst="roundRect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получатель муниципальных услуг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3334" y="2567351"/>
            <a:ext cx="2304256" cy="2009061"/>
          </a:xfrm>
          <a:prstGeom prst="roundRect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участник публичных слушаний по проекту бюджета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656617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37294966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«Развитие системы образования Пермского муниципального округа»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976035"/>
              </p:ext>
            </p:extLst>
          </p:nvPr>
        </p:nvGraphicFramePr>
        <p:xfrm>
          <a:off x="527447" y="4509120"/>
          <a:ext cx="8127706" cy="201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E4BF9F66-8A14-4B6E-859E-B9C52B6A0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52" y="904981"/>
            <a:ext cx="84641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u="sng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программы:</a:t>
            </a:r>
            <a:r>
              <a:rPr lang="ru-RU" altLang="ru-RU" sz="1800" b="1" kern="0" dirty="0">
                <a:solidFill>
                  <a:prstClr val="black"/>
                </a:solidFill>
                <a:latin typeface="PermianSansTypeface" pitchFamily="50" charset="0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PermianSansTypeface" pitchFamily="50" charset="0"/>
              </a:rPr>
              <a:t>Комплексное и эффективное развитие муниципальной системы образования </a:t>
            </a:r>
            <a:endParaRPr lang="ru-RU" altLang="ru-RU" sz="1800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11" name="Объект 5">
            <a:extLst>
              <a:ext uri="{FF2B5EF4-FFF2-40B4-BE49-F238E27FC236}">
                <a16:creationId xmlns:a16="http://schemas.microsoft.com/office/drawing/2014/main" xmlns="" id="{5C79291C-085F-4A67-9A91-947ACE7253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938330"/>
              </p:ext>
            </p:extLst>
          </p:nvPr>
        </p:nvGraphicFramePr>
        <p:xfrm>
          <a:off x="215953" y="1628800"/>
          <a:ext cx="8735297" cy="25922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820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5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9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конечного показателя 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6" marR="9142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6" marR="91426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kumimoji="0" lang="ru-RU" sz="1600" kern="1200" dirty="0">
                          <a:effectLst/>
                          <a:latin typeface="+mn-lt"/>
                        </a:rPr>
                        <a:t>Численность обучающихся в общеобразовательных организациях,</a:t>
                      </a:r>
                      <a:r>
                        <a:rPr kumimoji="0" lang="ru-RU" sz="1600" kern="1200" baseline="0" dirty="0">
                          <a:effectLst/>
                          <a:latin typeface="+mn-lt"/>
                        </a:rPr>
                        <a:t> 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22 100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4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Доля детей от 3 до 8 лет, получающих услуги дошкольного образования в образовательных организациях, реализующих программы дошкольного образования, в общей численности детей от 3 до 8 лет, зарегистрированных в информационной системе, %</a:t>
                      </a: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  <a:cs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Доля детей, охваченных дополнительным образованием в общей численности обучающихся образовательных организаций Пермского муниципального округа в возрасте от 5 до 18 лет, %</a:t>
                      </a: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  <a:cs typeface="Times New Roman" panose="02020603050405020304" pitchFamily="18" charset="0"/>
                        </a:rPr>
                        <a:t>77,1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extBox 1"/>
          <p:cNvSpPr txBox="1"/>
          <p:nvPr/>
        </p:nvSpPr>
        <p:spPr>
          <a:xfrm rot="20889065">
            <a:off x="4239092" y="4471034"/>
            <a:ext cx="1061746" cy="3744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 dirty="0">
                <a:latin typeface="PermianSansTypeface" pitchFamily="50" charset="0"/>
                <a:cs typeface="Times New Roman" panose="02020603050405020304" pitchFamily="18" charset="0"/>
              </a:rPr>
              <a:t>+0,03%</a:t>
            </a:r>
          </a:p>
        </p:txBody>
      </p:sp>
      <p:sp>
        <p:nvSpPr>
          <p:cNvPr id="12" name="TextBox 110"/>
          <p:cNvSpPr txBox="1"/>
          <p:nvPr/>
        </p:nvSpPr>
        <p:spPr>
          <a:xfrm>
            <a:off x="107504" y="4315189"/>
            <a:ext cx="864096" cy="3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PermianSansTypeface" pitchFamily="50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1735955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49214"/>
            <a:ext cx="8958948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Муниципальная программа «Развитие системы образования Пермского муниципального округа», млн рублей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E7D1D77D-A2FA-49C5-AD72-09D154819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34244"/>
              </p:ext>
            </p:extLst>
          </p:nvPr>
        </p:nvGraphicFramePr>
        <p:xfrm>
          <a:off x="165391" y="1412776"/>
          <a:ext cx="8785225" cy="44478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50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7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4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22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0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Источник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Уточненный бюджет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Удельный вес,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Удельный вес,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322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Средства федерального бюджета</a:t>
                      </a:r>
                    </a:p>
                  </a:txBody>
                  <a:tcPr marL="91442" marR="91442" marT="45722" marB="4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363,1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6,8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331,8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6,2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1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>
                          <a:effectLst/>
                          <a:latin typeface="+mn-lt"/>
                        </a:rPr>
                        <a:t>Средства бюджета Пермского края </a:t>
                      </a:r>
                      <a:endParaRPr lang="ru-RU" sz="18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3 782,3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3 734,9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69,5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5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>
                          <a:effectLst/>
                          <a:latin typeface="+mn-lt"/>
                        </a:rPr>
                        <a:t>Средства бюджета Пермского муниципального округа</a:t>
                      </a:r>
                      <a:endParaRPr lang="ru-RU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1 224,9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1 305,0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4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800" b="1" dirty="0">
                          <a:latin typeface="+mn-lt"/>
                        </a:rPr>
                        <a:t>Всего расходов</a:t>
                      </a:r>
                      <a:endParaRPr lang="ru-RU" sz="18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+mn-lt"/>
                          <a:cs typeface="Times New Roman" pitchFamily="18" charset="0"/>
                        </a:rPr>
                        <a:t>5 370,3</a:t>
                      </a:r>
                      <a:endParaRPr lang="ru-RU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lang="ru-RU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+mn-lt"/>
                          <a:cs typeface="Times New Roman" pitchFamily="18" charset="0"/>
                        </a:rPr>
                        <a:t>5 371,7</a:t>
                      </a:r>
                      <a:endParaRPr lang="ru-RU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lang="ru-RU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493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«Развитие системы образования Пермского муниципального округа», 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368707"/>
              </p:ext>
            </p:extLst>
          </p:nvPr>
        </p:nvGraphicFramePr>
        <p:xfrm>
          <a:off x="0" y="836712"/>
          <a:ext cx="9144001" cy="558662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467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4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2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3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53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53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3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3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53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53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национальных проектов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288,0</a:t>
                      </a: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234,5</a:t>
                      </a: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3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«Педагоги и наставники»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3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классное</a:t>
                      </a:r>
                      <a:r>
                        <a:rPr lang="ru-RU" sz="1300" b="0" i="0" u="none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руководство, советники директоров</a:t>
                      </a:r>
                      <a:endParaRPr lang="ru-RU" sz="1300" b="0" i="0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169,6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171,6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9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«Все лучшее детям» </a:t>
                      </a:r>
                    </a:p>
                    <a:p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кап. ремонт здания и оснащение структурного подразделения детский сад «Созвездие»,</a:t>
                      </a:r>
                      <a:b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МАОУ «Савинская средняя школа» 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48,8</a:t>
                      </a:r>
                    </a:p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62,9</a:t>
                      </a:r>
                    </a:p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62,9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6956">
                <a:tc>
                  <a:txBody>
                    <a:bodyPr/>
                    <a:lstStyle/>
                    <a:p>
                      <a: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«Поддержка семьи»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региональных проектов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547,6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129,2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3271">
                <a:tc>
                  <a:txBody>
                    <a:bodyPr/>
                    <a:lstStyle/>
                    <a:p>
                      <a: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«Развитие инфраструктуры в сфере образования»</a:t>
                      </a:r>
                    </a:p>
                    <a:p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 здания детского сада на 350 мест в д. Большая 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Мось</a:t>
                      </a:r>
                      <a:endParaRPr lang="ru-RU" sz="13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503,3</a:t>
                      </a:r>
                    </a:p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395,6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75,8</a:t>
                      </a:r>
                    </a:p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70,0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5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 «Комфортный край по направлению Школьный двор» </a:t>
                      </a:r>
                    </a:p>
                    <a:p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благоустройство территорий МАОУ «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Култаевская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средняя школа» по адресу: с. Култаево; МАОУ «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Бабкинская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средняя школа» по адресу: 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п.Кукуштан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; МАОУ «Кондратовская средняя школа» по адресу: д. Кондратово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44,3</a:t>
                      </a:r>
                    </a:p>
                    <a:p>
                      <a:pPr algn="ctr"/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53,4</a:t>
                      </a:r>
                    </a:p>
                    <a:p>
                      <a:pPr algn="ctr"/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53,4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3964836208"/>
                  </a:ext>
                </a:extLst>
              </a:tr>
              <a:tr h="286956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 (местный бюджет)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111,7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166,3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3271">
                <a:tc>
                  <a:txBody>
                    <a:bodyPr/>
                    <a:lstStyle/>
                    <a:p>
                      <a: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Капитальные вложения в объекты недвижимого имущества </a:t>
                      </a:r>
                    </a:p>
                    <a:p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Строительство спортивного зала 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Бабкинской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средней школы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94,7</a:t>
                      </a:r>
                      <a:b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118,3</a:t>
                      </a:r>
                      <a:b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118,3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87442">
                <a:tc>
                  <a:txBody>
                    <a:bodyPr/>
                    <a:lstStyle/>
                    <a:p>
                      <a: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Оснащение дополнительных мест в образовательных организациях</a:t>
                      </a:r>
                    </a:p>
                    <a:p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оснащение д/с в 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д.Кондратово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на 450 мест; оснащение д/с 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д.Большая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Мось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на 350 мест  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17,0</a:t>
                      </a:r>
                    </a:p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48,0</a:t>
                      </a:r>
                    </a:p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48,0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346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«Развитие системы образования Пермского муниципального округа», 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484700"/>
              </p:ext>
            </p:extLst>
          </p:nvPr>
        </p:nvGraphicFramePr>
        <p:xfrm>
          <a:off x="223653" y="1015980"/>
          <a:ext cx="8735296" cy="490318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24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3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6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8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b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b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4 423,0</a:t>
                      </a: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4 841,7</a:t>
                      </a: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3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Создание условий для предоставления дошкольного образования детей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1 001,4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1 193,0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2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Обеспечение доступного и качественного начального общего, основного общего, среднего общего образования детей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2 960,0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3 226,0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4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Обеспечение доступного и качественного дополнительного образования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147,2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1411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Кадровое обеспечение системы образования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114,2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141,4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28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Приведение муниципальных учреждений (организаций), подведомственных Управлению образования администрации Пермского муниципального округа в нормативное состояние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157,0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61,7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39648362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Обеспечение деятельности Управления образования администрации Пермского муниципального округа и подведомственных ему учреждений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43,2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49,6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2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b="1" dirty="0">
                          <a:latin typeface="+mn-lt"/>
                        </a:rPr>
                        <a:t>Всего расходов по программе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5 370,3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5 371,7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703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496" y="116632"/>
            <a:ext cx="9073008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Мероприятия по приведению учреждений  образования в нормативное состояние на 2026 г. (местный бюджет) – 61,7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552" y="981199"/>
            <a:ext cx="85849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благоустройство территории структурного подразделения детский сад «Созвездие» МАОУ «Савинская средняя школа»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благоустройство территории МАОУ «Савинская средняя школа» 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п.Сокол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, д.15а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приобретение оборудования, средств обучения для нового спортивного зала МАОУ «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Бабкинская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 средняя школа»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проведение 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гос.экспертизы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 проектной документации в части проверки достоверности определения сметной стоимости по объекту: «Капитальный ремонт помещений бассейна МАОУ «Савинская средняя школа» структурное подразделение детский сад «Созвездие» по адресу: 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д.Ванюки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, 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ул.Зеленая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, 29»;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ПИР на капитальный ремонт в  МАОУ «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Усть-Качкинская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 средняя школа» структурное подразделение детский сад «Огонек» и МАДОУ «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Сылвенский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 детский сад «Рябинка» по адресу: 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п.Сылва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, Заводской пер., 16/1;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замена напольного покрытия МАОУ «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Платошинская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 средняя школа» по адресу: 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с.Курашим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, 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ул.Школьная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, 4В;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ремонт санитарных узлов МАОУ «Лобановская средняя школа «Вектор успеха» по адресу: д. Мостовая, ул. Культуры, д. 33;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монтаж системы пожарной сигнализации (СПС), системы управления эвакуацией при пожаре, монтаж системы аварийного эвакуационного освещения, монтаж видео наблюдения в МАОУ «Савинская средняя школа» структурное подразделение детский сад «Созвездие», МАОУ «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Бершетская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 средняя школа» структурное подразделение детский сад «Умка», МАОУ «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Нижнемуллинская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 средняя школа», МАОУ «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Усть-Качкинская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 средняя школа», МАОУ «Юго-Камская средняя школа».</a:t>
            </a:r>
          </a:p>
        </p:txBody>
      </p:sp>
    </p:spTree>
    <p:extLst>
      <p:ext uri="{BB962C8B-B14F-4D97-AF65-F5344CB8AC3E}">
        <p14:creationId xmlns:p14="http://schemas.microsoft.com/office/powerpoint/2010/main" val="2291168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МЕРЫ СОЦИАЛЬНОЙ ПОДДЕРЖКИ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48817" y="1052736"/>
            <a:ext cx="892899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Компенсация части родительской платы за ребенком в детских садах малоимущим и многодетным семьям </a:t>
            </a:r>
          </a:p>
          <a:p>
            <a:pPr marL="109537" indent="0" eaLnBrk="1" fontAlgn="b" hangingPunct="1">
              <a:buNone/>
              <a:defRPr/>
            </a:pPr>
            <a:endParaRPr lang="ru-RU" sz="1800" dirty="0">
              <a:solidFill>
                <a:srgbClr val="53548A">
                  <a:lumMod val="75000"/>
                </a:srgbClr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Предоставление бесплатного питания обучающимся 5-9 классов из многодетных семей, нуждающихся в мерах социальной поддержки </a:t>
            </a:r>
          </a:p>
          <a:p>
            <a:pPr eaLnBrk="1" fontAlgn="ctr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Организация бесплатного горячего питания обучающимся, получающих начальное общее образование</a:t>
            </a:r>
          </a:p>
          <a:p>
            <a:pPr marL="109537" indent="0" eaLnBrk="1" fontAlgn="ctr" hangingPunct="1">
              <a:buNone/>
              <a:defRPr/>
            </a:pPr>
            <a:endParaRPr lang="ru-RU" sz="1800" dirty="0">
              <a:solidFill>
                <a:srgbClr val="53548A">
                  <a:lumMod val="75000"/>
                </a:srgbClr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 eaLnBrk="1" fontAlgn="ctr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Предоставление бесплатного двухразового питания обучающимся в школах детям-инвалидам 5-9 классов и завтрака обучающимся детям-инвалидам 1-4 классов </a:t>
            </a:r>
          </a:p>
          <a:p>
            <a:pPr marL="109537" indent="0" eaLnBrk="1" fontAlgn="ctr" hangingPunct="1">
              <a:buNone/>
              <a:defRPr/>
            </a:pPr>
            <a:endParaRPr lang="ru-RU" sz="1800" dirty="0">
              <a:solidFill>
                <a:srgbClr val="53548A">
                  <a:lumMod val="75000"/>
                </a:srgbClr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 eaLnBrk="1" fontAlgn="ctr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Организация питания обучающихся, проживающих в интернатах с круглосуточным проживанием</a:t>
            </a:r>
          </a:p>
          <a:p>
            <a:pPr>
              <a:defRPr/>
            </a:pPr>
            <a:endParaRPr lang="ru-RU" sz="1800" dirty="0">
              <a:solidFill>
                <a:sysClr val="windowText" lastClr="000000"/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800" dirty="0">
              <a:solidFill>
                <a:sysClr val="windowText" lastClr="000000"/>
              </a:solidFill>
              <a:latin typeface="PermianSansTypeface" pitchFamily="50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152573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2647791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МЕРЫ СОЦИАЛЬНОЙ ПОДДЕРЖКИ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93DE4E4-794E-43C1-9C0F-886F1C647F69}"/>
              </a:ext>
            </a:extLst>
          </p:cNvPr>
          <p:cNvSpPr txBox="1">
            <a:spLocks/>
          </p:cNvSpPr>
          <p:nvPr/>
        </p:nvSpPr>
        <p:spPr bwMode="auto">
          <a:xfrm>
            <a:off x="310345" y="918754"/>
            <a:ext cx="8635421" cy="53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>
                <a:solidFill>
                  <a:srgbClr val="53548A">
                    <a:lumMod val="75000"/>
                  </a:srgbClr>
                </a:solidFill>
                <a:cs typeface="Times New Roman" panose="02020603050405020304" pitchFamily="18" charset="0"/>
              </a:rPr>
              <a:t>Льготы по родительской плате за ребенка в детских садах для родителей (законных представителей):</a:t>
            </a:r>
            <a:endParaRPr lang="ru-RU" altLang="ru-RU" sz="2000" b="1" dirty="0">
              <a:solidFill>
                <a:srgbClr val="53548A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 bwMode="auto">
          <a:xfrm>
            <a:off x="107504" y="1556792"/>
            <a:ext cx="892786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1400" b="1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Освобождение</a:t>
            </a:r>
            <a:r>
              <a:rPr lang="ru-RU" sz="1400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 от родительской платы за ребенка в детских садах для родителей (законных представителей):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детей-инвалидов; 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детей-сирот и детей, оставшихся без попечения родителей;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 из семей со среднедушевым доходом ниже величины прожиточного минимума на душу населения, установленного в Пермском крае,  и находящихся в социально опасном положении;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детей, нуждающихся в лечебном и диетическом питании при организации питания детей в течение полного дня пребывания в Организации готовыми домашними блюдами, предоставленными родителями;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участвующих в специальной военной операции;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являющихся сотрудниками Федеральной службы войск национальной гвардии Российской Федерации и принимающих участие в специальной военной операции;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погибших (умерших) в ходе участия в специальной военной операции.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ru-RU" sz="1200" b="1" u="sng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1400" b="1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Снижение на 60 % </a:t>
            </a:r>
            <a:r>
              <a:rPr lang="ru-RU" sz="1400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для родителей (законных представителей) детей с ограниченными возможностями здоровья 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ru-RU" sz="1200" b="1" u="sng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1400" b="1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Снижение на 50 % </a:t>
            </a:r>
            <a:r>
              <a:rPr lang="ru-RU" sz="1400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для родителей (законных представителей), являющихся инвалидами I или II групп (оба родителя), детей из семей со среднедушевым доходом ниже величины прожиточного минимума на душу населения, установленной в Пермском крае.</a:t>
            </a: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 txBox="1">
            <a:spLocks/>
          </p:cNvSpPr>
          <p:nvPr/>
        </p:nvSpPr>
        <p:spPr>
          <a:xfrm>
            <a:off x="2483768" y="6843081"/>
            <a:ext cx="5152573" cy="40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О проекте</a:t>
            </a:r>
          </a:p>
        </p:txBody>
      </p:sp>
    </p:spTree>
    <p:extLst>
      <p:ext uri="{BB962C8B-B14F-4D97-AF65-F5344CB8AC3E}">
        <p14:creationId xmlns:p14="http://schemas.microsoft.com/office/powerpoint/2010/main" val="2465535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«Развитие молодежной политики, физической культуры и спорта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xmlns="" id="{FE6C8DF0-FB4B-4B30-A42B-7B9D10DC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19" y="903040"/>
            <a:ext cx="877063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u="sng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</a:t>
            </a:r>
            <a:r>
              <a:rPr lang="ru-RU" altLang="ru-RU" sz="1800" b="1" kern="0" dirty="0">
                <a:solidFill>
                  <a:prstClr val="black"/>
                </a:solidFill>
                <a:latin typeface="PermianSansTypeface" pitchFamily="50" charset="0"/>
              </a:rPr>
              <a:t>: </a:t>
            </a:r>
            <a:r>
              <a:rPr lang="ru-RU" altLang="ru-RU" sz="1800" kern="0" dirty="0">
                <a:solidFill>
                  <a:prstClr val="black"/>
                </a:solidFill>
                <a:latin typeface="PermianSansTypeface" pitchFamily="50" charset="0"/>
              </a:rPr>
              <a:t>С</a:t>
            </a:r>
            <a:r>
              <a:rPr lang="ru-RU" sz="1800" kern="0" dirty="0">
                <a:solidFill>
                  <a:prstClr val="black"/>
                </a:solidFill>
                <a:latin typeface="PermianSansTypeface" pitchFamily="50" charset="0"/>
              </a:rPr>
              <a:t>оздание условий для активного включения молодежи Пермского муниципального округа в процессы развития территории во всех направлениях общественной жизнедеятельности, повышение качества и доступности предоставляемых услуг массовой физической культуры и спорта на территории Пермского муниципального округа</a:t>
            </a:r>
            <a:endParaRPr lang="ru-RU" altLang="ru-RU" sz="1800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:a16="http://schemas.microsoft.com/office/drawing/2014/main" xmlns="" id="{8A0420C8-8073-4191-9494-CBC1AF55A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633468"/>
              </p:ext>
            </p:extLst>
          </p:nvPr>
        </p:nvGraphicFramePr>
        <p:xfrm>
          <a:off x="302394" y="2414723"/>
          <a:ext cx="8542479" cy="178125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530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9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целевого показателя 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kumimoji="0" lang="ru-RU" sz="1600" kern="1200" dirty="0">
                          <a:effectLst/>
                          <a:latin typeface="+mn-lt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61,0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3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Количество молодежи в возрасте от 14 до 35 лет, участвующих в культурно-массовых и информационно-просветительских мероприятиях, 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108 495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1" name="Диаграмма 20" title="в % к пред.году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994724"/>
              </p:ext>
            </p:extLst>
          </p:nvPr>
        </p:nvGraphicFramePr>
        <p:xfrm>
          <a:off x="323529" y="4221088"/>
          <a:ext cx="8424936" cy="224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>
            <a:off x="4211960" y="5147914"/>
            <a:ext cx="165618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10"/>
          <p:cNvSpPr txBox="1"/>
          <p:nvPr/>
        </p:nvSpPr>
        <p:spPr>
          <a:xfrm>
            <a:off x="323528" y="4365104"/>
            <a:ext cx="864096" cy="3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PermianSansTypeface" pitchFamily="50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3622043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«Развитие молодежной политики, физической культуры и спорта Пермского муниципального округа», 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650322"/>
              </p:ext>
            </p:extLst>
          </p:nvPr>
        </p:nvGraphicFramePr>
        <p:xfrm>
          <a:off x="251520" y="908720"/>
          <a:ext cx="8707429" cy="20035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96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3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6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0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b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b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7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243,6</a:t>
                      </a: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137,1</a:t>
                      </a: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Развитие физической культуры и спорта в Пермском муниципальном округе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229,6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121,3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Развитие молодежной политики в Пермском муниципальном округе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26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b="1" dirty="0">
                          <a:latin typeface="+mn-lt"/>
                        </a:rPr>
                        <a:t>Всего расходов по</a:t>
                      </a:r>
                      <a:r>
                        <a:rPr lang="ru-RU" sz="1600" b="1" baseline="0" dirty="0">
                          <a:latin typeface="+mn-lt"/>
                        </a:rPr>
                        <a:t> муниципальной программе: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243,6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137,1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4595" y="2996952"/>
            <a:ext cx="87352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767" y="3632074"/>
            <a:ext cx="8757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монтаж системы оповещения и управления эвакуацией при возникновении угрозы и чрезвычайной ситуации в филиале МАУС «Движение» по адресу: ул. 50 лет Октября, 19а. с. </a:t>
            </a:r>
            <a:r>
              <a:rPr lang="ru-RU" sz="1400" dirty="0" err="1">
                <a:effectLst/>
                <a:latin typeface="+mn-lt"/>
                <a:ea typeface="Times New Roman" panose="02020603050405020304" pitchFamily="18" charset="0"/>
              </a:rPr>
              <a:t>Гамово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на проектно-изыскательские работы с целью последующего осуществления капитального ремонта дома спорта «Красава»;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благоустройство территории филиала МАУС «Движение» по адресу: ул. Спортивная, 1, п. Юго-Камский;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оснащение материально-технической базы (спортивная экипировка, инвентарь и оборудование для сборных команд и спортсменов)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обучение плаванию учащихся 3-х классов образовательных организаций округа в количестве 222 ребенка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+mn-lt"/>
                <a:ea typeface="Times New Roman" panose="02020603050405020304" pitchFamily="18" charset="0"/>
              </a:rPr>
              <a:t>п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роведение мероприятии «Семейный велофестиваль «</a:t>
            </a:r>
            <a:r>
              <a:rPr lang="ru-RU" sz="1400" dirty="0" err="1">
                <a:effectLst/>
                <a:latin typeface="+mn-lt"/>
                <a:ea typeface="Times New Roman" panose="02020603050405020304" pitchFamily="18" charset="0"/>
              </a:rPr>
              <a:t>Велопритяжение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»;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kern="0" dirty="0">
              <a:solidFill>
                <a:srgbClr val="1C2D38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526" y="2985743"/>
            <a:ext cx="8934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n-lt"/>
              </a:rPr>
              <a:t>Мероприятия по приведению учреждений спорта в нормативное состояние на 2026 г. (местный бюджет) –  32,2 млн руб., в том числе:</a:t>
            </a:r>
          </a:p>
        </p:txBody>
      </p:sp>
    </p:spTree>
    <p:extLst>
      <p:ext uri="{BB962C8B-B14F-4D97-AF65-F5344CB8AC3E}">
        <p14:creationId xmlns:p14="http://schemas.microsoft.com/office/powerpoint/2010/main" val="2802869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«Развитие сферы культуры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xmlns="" id="{FE6C8DF0-FB4B-4B30-A42B-7B9D10DC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17" y="981199"/>
            <a:ext cx="87416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u="sng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</a:t>
            </a:r>
            <a:r>
              <a:rPr lang="ru-RU" altLang="ru-RU" sz="1800" b="1" kern="0" dirty="0">
                <a:solidFill>
                  <a:prstClr val="black"/>
                </a:solidFill>
                <a:latin typeface="PermianSansTypeface" pitchFamily="50" charset="0"/>
              </a:rPr>
              <a:t>:</a:t>
            </a:r>
            <a:r>
              <a:rPr lang="ru-RU" altLang="ru-RU" sz="1800" b="1" i="1" kern="0" dirty="0">
                <a:solidFill>
                  <a:prstClr val="black"/>
                </a:solidFill>
                <a:latin typeface="PermianSansTypeface" pitchFamily="50" charset="0"/>
              </a:rPr>
              <a:t> </a:t>
            </a:r>
            <a:r>
              <a:rPr lang="ru-RU" altLang="ru-RU" sz="1800" kern="0" dirty="0">
                <a:solidFill>
                  <a:prstClr val="black"/>
                </a:solidFill>
                <a:latin typeface="PermianSansTypeface" pitchFamily="50" charset="0"/>
              </a:rPr>
              <a:t>С</a:t>
            </a:r>
            <a:r>
              <a:rPr lang="ru-RU" sz="1800" kern="0" dirty="0">
                <a:solidFill>
                  <a:prstClr val="black"/>
                </a:solidFill>
                <a:latin typeface="PermianSansTypeface" pitchFamily="50" charset="0"/>
              </a:rPr>
              <a:t>оздание условий для обеспечения равного доступа к культурным ценностям и творческой самореализации жителей Пермского округа</a:t>
            </a:r>
            <a:endParaRPr lang="ru-RU" altLang="ru-RU" sz="1800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xmlns="" id="{8A0420C8-8073-4191-9494-CBC1AF55A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231252"/>
              </p:ext>
            </p:extLst>
          </p:nvPr>
        </p:nvGraphicFramePr>
        <p:xfrm>
          <a:off x="252184" y="1915128"/>
          <a:ext cx="8568288" cy="10081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52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5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4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целевого показателя 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kumimoji="0" lang="ru-RU" sz="1600" kern="1200" dirty="0">
                          <a:effectLst/>
                          <a:latin typeface="+mn-lt"/>
                        </a:rPr>
                        <a:t>Увеличение числа посещений культурных мероприятий,</a:t>
                      </a:r>
                      <a:r>
                        <a:rPr kumimoji="0" lang="ru-RU" sz="1600" kern="1200" baseline="0" dirty="0">
                          <a:effectLst/>
                          <a:latin typeface="+mn-lt"/>
                        </a:rPr>
                        <a:t> ед.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2 766 260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4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093529"/>
              </p:ext>
            </p:extLst>
          </p:nvPr>
        </p:nvGraphicFramePr>
        <p:xfrm>
          <a:off x="395535" y="3284984"/>
          <a:ext cx="8563413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"/>
          <p:cNvSpPr txBox="1"/>
          <p:nvPr/>
        </p:nvSpPr>
        <p:spPr>
          <a:xfrm rot="1259617">
            <a:off x="4615486" y="3843519"/>
            <a:ext cx="111267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- 40,9%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>
            <a:cxnSpLocks/>
          </p:cNvCxnSpPr>
          <p:nvPr/>
        </p:nvCxnSpPr>
        <p:spPr>
          <a:xfrm>
            <a:off x="4393699" y="3789040"/>
            <a:ext cx="1574551" cy="63509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10"/>
          <p:cNvSpPr txBox="1"/>
          <p:nvPr/>
        </p:nvSpPr>
        <p:spPr>
          <a:xfrm>
            <a:off x="223652" y="3257465"/>
            <a:ext cx="864096" cy="3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PermianSansTypeface" pitchFamily="50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161148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Основные понятия бюджета</a:t>
            </a:r>
            <a:endParaRPr lang="ru-RU" sz="22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67544" y="981199"/>
            <a:ext cx="842493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n-lt"/>
                <a:cs typeface="Arial" charset="0"/>
              </a:rPr>
              <a:t>Бюджет</a:t>
            </a:r>
            <a: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n-lt"/>
                <a:cs typeface="Arial" charset="0"/>
              </a:rPr>
              <a:t>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pic>
        <p:nvPicPr>
          <p:cNvPr id="10" name="Picture 6" descr="C:\Users\feu21-03\Documents\Работа\Презентации\рисунки для презентации к проекту бюджета\depositphotos_73605159-stock-photo-money-bag-with-red-b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4" y="2060848"/>
            <a:ext cx="198901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57175" y="2564928"/>
            <a:ext cx="26860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Доходы бюджета 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cs typeface="Arial" charset="0"/>
              </a:rPr>
              <a:t>– поступающие в бюджет денежные средства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353265" y="2564928"/>
            <a:ext cx="26056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Расходы бюджета 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– выплачиваемые из бюджета денежные средства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153226" y="2881901"/>
            <a:ext cx="431800" cy="504825"/>
          </a:xfrm>
          <a:prstGeom prst="rightArrow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763567" y="2883489"/>
            <a:ext cx="431800" cy="503237"/>
          </a:xfrm>
          <a:prstGeom prst="rightArrow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5" name="Picture 8" descr="C:\Users\feu21-03\Documents\Работа\Презентации\рисунки для презентации к проекту бюджета\depositphotos_38176385-stock-illustration-unbalanced-justice-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019551"/>
            <a:ext cx="147796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03413" y="4132263"/>
            <a:ext cx="5545137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Дефицит бюджета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превышение расходов бюджета над его доходами.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Профицит бюджета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превышение доходов бюджета над его расходами.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7" name="Picture 8" descr="C:\Users\feu21-03\Documents\Работа\Презентации\рисунки для презентации к проекту бюджета\depositphotos_38176385-stock-illustration-unbalanced-justice-sc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374" y="4002087"/>
            <a:ext cx="152558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194140" y="5674731"/>
            <a:ext cx="70377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charset="0"/>
              </a:rPr>
              <a:t>! Важно: обязательное требование, предъявляемое к составлению и утверждению бюджета – это его сбалансированность.</a:t>
            </a: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752392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37294966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«Развитие сферы культуры Пермского муниципального округа», млн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251380"/>
              </p:ext>
            </p:extLst>
          </p:nvPr>
        </p:nvGraphicFramePr>
        <p:xfrm>
          <a:off x="73051" y="908720"/>
          <a:ext cx="9036497" cy="532859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9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8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региональных проектов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442,7</a:t>
                      </a: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86,8</a:t>
                      </a: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24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«Комфортный край по направлению </a:t>
                      </a:r>
                      <a:br>
                        <a:rPr lang="ru-RU" sz="1400" b="0" i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i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0" i="1" u="sng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Культурная реновация»</a:t>
                      </a:r>
                      <a:endParaRPr lang="ru-RU" sz="1400" b="0" i="1" u="sng" baseline="0" dirty="0"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-строительство 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детской школы искусств в с. Лобаново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текущий ремонт здания МАУК «КДЦ  «Кредо» с.Фролы</a:t>
                      </a:r>
                      <a:r>
                        <a:rPr lang="ru-RU" sz="1400" b="0" i="0" baseline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филиала МАУК "КДЦ  «Кредо» п.Ферма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0" i="0" u="none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капитальный ремонт здания МАУК «КДЦ  «АРТ-СОЮЗ» по адресу: п. Юго-Камский, ул. Советская, 110</a:t>
                      </a:r>
                      <a:endParaRPr lang="ru-RU" sz="1400" b="0" i="1" u="non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310,0 </a:t>
                      </a: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193,0</a:t>
                      </a: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76,8</a:t>
                      </a: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10,0</a:t>
                      </a: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19,7</a:t>
                      </a: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47,1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sng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Муниципальный проект «Комфортный край по направлению «Новый клуб»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-строительство культурно-досугового центра на 200 мест в </a:t>
                      </a:r>
                      <a:r>
                        <a:rPr lang="ru-RU" sz="1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с.Усть</a:t>
                      </a:r>
                      <a:r>
                        <a:rPr lang="ru-RU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-Качка</a:t>
                      </a:r>
                      <a:endParaRPr lang="ru-RU" sz="1400" b="0" i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132,8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3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Муниципальные проекты (местный бюджет)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23,4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3964836208"/>
                  </a:ext>
                </a:extLst>
              </a:tr>
              <a:tr h="1567233">
                <a:tc>
                  <a:txBody>
                    <a:bodyPr/>
                    <a:lstStyle/>
                    <a:p>
                      <a:r>
                        <a:rPr lang="ru-RU" sz="14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Капитальные вложения в объекты недвижимого имущества </a:t>
                      </a:r>
                    </a:p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Приобретение нежилого помещения в д.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Кондратово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для организации деятельности клубных формирований и формирований самодеятельного народного творчества, организации и проведения мероприятий путем участия в долевом строительстве многоквартирного дома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23,4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209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«Развитие сферы культуры Пермского муниципального округа»,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 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372401"/>
              </p:ext>
            </p:extLst>
          </p:nvPr>
        </p:nvGraphicFramePr>
        <p:xfrm>
          <a:off x="73052" y="836712"/>
          <a:ext cx="9036497" cy="201888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9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547,4</a:t>
                      </a: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487,5</a:t>
                      </a: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Развитие культуры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381,2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311,4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Развитие дополнительного образования детей в области искусства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156,8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163,9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6436">
                <a:tc>
                  <a:txBody>
                    <a:bodyPr/>
                    <a:lstStyle/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деятельности Управления по делам культуры, молодежи и спорта администрации Пермского муниципального округа</a:t>
                      </a:r>
                      <a:endParaRPr lang="ru-RU" sz="1400" b="0" i="1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1 011,8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597,7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7245" y="2824671"/>
            <a:ext cx="87352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Мероприятия по приведению учреждений  культуры в нормативное состояние на 2026 год (местный бюджет) – 23,4 млн рублей, в том числе: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0" y="3356992"/>
            <a:ext cx="8928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монтаж системы пожарной сигнализации, системы оповещения управления эвакуацией при возникновении угрозы или чрезвычайной ситуации, системы видеонаблюдения в МАУК КДЦ «</a:t>
            </a:r>
            <a:r>
              <a:rPr lang="ru-RU" sz="1400" dirty="0" err="1">
                <a:effectLst/>
                <a:latin typeface="+mn-lt"/>
                <a:ea typeface="Times New Roman" panose="02020603050405020304" pitchFamily="18" charset="0"/>
              </a:rPr>
              <a:t>КреДо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»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;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ремонт покрытия сцены в зрительном зале  в филиале МАУК КДЦ «</a:t>
            </a:r>
            <a:r>
              <a:rPr lang="ru-RU" sz="1400" dirty="0" err="1">
                <a:effectLst/>
                <a:latin typeface="+mn-lt"/>
                <a:ea typeface="Times New Roman" panose="02020603050405020304" pitchFamily="18" charset="0"/>
              </a:rPr>
              <a:t>КреДо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» по адресу: п. Сылва, Заводской переулок,1; 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проведение проектно-изыскательских работ, обследования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на капитальный ремонт зданий филиала КДЦ «Притяжение» - </a:t>
            </a:r>
            <a:r>
              <a:rPr lang="ru-RU" sz="1400" dirty="0" err="1">
                <a:effectLst/>
                <a:latin typeface="+mn-lt"/>
                <a:ea typeface="Times New Roman" panose="02020603050405020304" pitchFamily="18" charset="0"/>
              </a:rPr>
              <a:t>Скобелевский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Д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ом культуры, КДЦ «Притяжение» – Савинский Дом культуры; 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мероприятия по цифровизации библиотечной системы Пермского муниципального округа;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 для культурно-досуговых центров предусмотрено приобретение сценического, акустического оборудования, костюмов, мебели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 установку сплит-системы в класс театрального искусства в Кондратовской детской школе искусств;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монтаж системы «Стрелец-мониторинг» в </a:t>
            </a:r>
            <a:r>
              <a:rPr lang="ru-RU" sz="1400" dirty="0" err="1">
                <a:effectLst/>
                <a:latin typeface="+mn-lt"/>
                <a:ea typeface="Times New Roman" panose="02020603050405020304" pitchFamily="18" charset="0"/>
              </a:rPr>
              <a:t>Култаевской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 детской школе искусств;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оснащение материально-технической 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базы  для  МАУ ДО «Детская школа искусств».</a:t>
            </a:r>
            <a:endParaRPr lang="ru-RU" sz="14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22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«Развитие отдельных направлений социальной сферы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FE6C8DF0-FB4B-4B30-A42B-7B9D10DC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36" y="773351"/>
            <a:ext cx="88097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u="sng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</a:t>
            </a:r>
            <a:r>
              <a:rPr lang="ru-RU" altLang="ru-RU" sz="1800" b="1" kern="0" dirty="0">
                <a:solidFill>
                  <a:prstClr val="black"/>
                </a:solidFill>
                <a:latin typeface="PermianSansTypeface" pitchFamily="50" charset="0"/>
              </a:rPr>
              <a:t>: </a:t>
            </a:r>
            <a:r>
              <a:rPr lang="ru-RU" altLang="ru-RU" sz="1800" kern="0" dirty="0">
                <a:solidFill>
                  <a:prstClr val="black"/>
                </a:solidFill>
                <a:latin typeface="PermianSansTypeface" pitchFamily="50" charset="0"/>
              </a:rPr>
              <a:t>С</a:t>
            </a:r>
            <a:r>
              <a:rPr lang="ru-RU" sz="1800" kern="0" dirty="0">
                <a:solidFill>
                  <a:prstClr val="black"/>
                </a:solidFill>
                <a:latin typeface="PermianSansTypeface" pitchFamily="50" charset="0"/>
              </a:rPr>
              <a:t>оздание условий для повышения социального благополучия населения, сохранения традиционных семейных ценностей, профилактики и преодоления семейного неблагополучия</a:t>
            </a:r>
            <a:endParaRPr lang="ru-RU" altLang="ru-RU" sz="1800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18977BE9-B76A-4809-AFAD-C3B60CBE4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446837"/>
              </p:ext>
            </p:extLst>
          </p:nvPr>
        </p:nvGraphicFramePr>
        <p:xfrm>
          <a:off x="275132" y="1766065"/>
          <a:ext cx="8617348" cy="216699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537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     Наименование целевого показателя 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effectLst/>
                          <a:latin typeface="+mn-lt"/>
                        </a:rPr>
                        <a:t>Доля приоритетных объектов социальной инфраструктуры, доступных для инвалидов и других маломобильных групп населения, в общем количестве приоритетных объектов социальной инфраструктуры</a:t>
                      </a:r>
                      <a:r>
                        <a:rPr lang="ru-RU" sz="1600" dirty="0">
                          <a:latin typeface="+mn-lt"/>
                        </a:rPr>
                        <a:t>, 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18001" marT="18006" marB="1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75,0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0782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+mn-lt"/>
                        </a:rPr>
                        <a:t>Доля детей, охваченных всеми формами оздоровления, отдыха и занятости за счет средств бюджета и привлеченных средств, от числа детей в возрасте от 7 до 17 лет,</a:t>
                      </a:r>
                      <a:r>
                        <a:rPr lang="ru-RU" sz="16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18001" marT="18006" marB="1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90,0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362662"/>
              </p:ext>
            </p:extLst>
          </p:nvPr>
        </p:nvGraphicFramePr>
        <p:xfrm>
          <a:off x="658785" y="4149081"/>
          <a:ext cx="808968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"/>
          <p:cNvSpPr txBox="1"/>
          <p:nvPr/>
        </p:nvSpPr>
        <p:spPr>
          <a:xfrm rot="881748">
            <a:off x="4262634" y="4872905"/>
            <a:ext cx="1080120" cy="3277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cs typeface="Calibri" panose="020F0502020204030204" pitchFamily="34" charset="0"/>
              </a:rPr>
              <a:t>- 1,4%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>
            <a:off x="4025277" y="5015593"/>
            <a:ext cx="1554835" cy="35762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0"/>
          <p:cNvSpPr txBox="1"/>
          <p:nvPr/>
        </p:nvSpPr>
        <p:spPr>
          <a:xfrm>
            <a:off x="223652" y="4051434"/>
            <a:ext cx="864096" cy="3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PermianSansTypeface" pitchFamily="50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40008008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«Развитие отдельных направлений социальной сферы Пермского муниципального округа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», 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295750"/>
              </p:ext>
            </p:extLst>
          </p:nvPr>
        </p:nvGraphicFramePr>
        <p:xfrm>
          <a:off x="73051" y="908720"/>
          <a:ext cx="9036497" cy="47525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9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101,2</a:t>
                      </a: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Семья и дети Пермского муниципального округа: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Проведение мероприятий по профилактике детского и семейного неблагополучия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Оздоровительная кампания на территории Пермского муниципального округа: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 - за счет средств местного бюджета</a:t>
                      </a:r>
                      <a:r>
                        <a:rPr lang="ru-RU" sz="1400" b="0" i="1" u="none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организация отдыха детей в каникулярное, планируется охватить 4710 детей;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 - за счет средств краевого бюджета - организация отдыха детей и их оздоровление в загородных лагерях отдыха, организация питания детей в лагерях с дневным пребыванием детей, планируется охватить 7696 детей.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400" b="0" i="1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56,5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8606">
                <a:tc>
                  <a:txBody>
                    <a:bodyPr/>
                    <a:lstStyle/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деятельности Управления социального развития и подведомственных ему учреждений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43,3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101,2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2793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8742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«Обеспечение безопасности населения и территории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xmlns="" id="{075632B6-4AC5-48F7-831D-65B7498A0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72" y="908720"/>
            <a:ext cx="87702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u="sng" kern="0" dirty="0">
                <a:solidFill>
                  <a:srgbClr val="000000"/>
                </a:solidFill>
                <a:latin typeface="PermianSansTypeface" pitchFamily="50" charset="0"/>
              </a:rPr>
              <a:t>Цель Программы</a:t>
            </a:r>
            <a:r>
              <a:rPr lang="ru-RU" altLang="ru-RU" sz="1800" b="1" kern="0" dirty="0">
                <a:solidFill>
                  <a:srgbClr val="000000"/>
                </a:solidFill>
                <a:latin typeface="PermianSansTypeface" pitchFamily="50" charset="0"/>
              </a:rPr>
              <a:t>: </a:t>
            </a:r>
            <a:r>
              <a:rPr lang="ru-RU" altLang="ru-RU" sz="1800" kern="0" dirty="0">
                <a:solidFill>
                  <a:srgbClr val="000000"/>
                </a:solidFill>
                <a:latin typeface="PermianSansTypeface" pitchFamily="50" charset="0"/>
              </a:rPr>
              <a:t>Повышение уровня безопасности населения и территории Пермского муниципального округа.</a:t>
            </a:r>
          </a:p>
        </p:txBody>
      </p:sp>
      <p:graphicFrame>
        <p:nvGraphicFramePr>
          <p:cNvPr id="16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070329"/>
              </p:ext>
            </p:extLst>
          </p:nvPr>
        </p:nvGraphicFramePr>
        <p:xfrm>
          <a:off x="1115616" y="3789040"/>
          <a:ext cx="741682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18977BE9-B76A-4809-AFAD-C3B60CBE4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108889"/>
              </p:ext>
            </p:extLst>
          </p:nvPr>
        </p:nvGraphicFramePr>
        <p:xfrm>
          <a:off x="323529" y="1844824"/>
          <a:ext cx="8637876" cy="151390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414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6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     Наименование целевого показателя 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73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effectLst/>
                          <a:latin typeface="+mn-lt"/>
                        </a:rPr>
                        <a:t>Уровень зарегистрированных преступлений на 100 тысяч населения Пермского муниципального округа, ед. </a:t>
                      </a:r>
                    </a:p>
                  </a:txBody>
                  <a:tcPr marL="72000" marR="18001" marT="18006" marB="1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1 361,9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0" name="TextBox 1"/>
          <p:cNvSpPr txBox="1"/>
          <p:nvPr/>
        </p:nvSpPr>
        <p:spPr>
          <a:xfrm rot="20251857">
            <a:off x="4162505" y="4453774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+22,5%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AAEB8647-BE22-CAA3-A9C2-EF19500E3D62}"/>
              </a:ext>
            </a:extLst>
          </p:cNvPr>
          <p:cNvCxnSpPr/>
          <p:nvPr/>
        </p:nvCxnSpPr>
        <p:spPr>
          <a:xfrm flipV="1">
            <a:off x="3851920" y="4365104"/>
            <a:ext cx="1944216" cy="792088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10"/>
          <p:cNvSpPr txBox="1"/>
          <p:nvPr/>
        </p:nvSpPr>
        <p:spPr>
          <a:xfrm>
            <a:off x="323528" y="3717032"/>
            <a:ext cx="864096" cy="3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PermianSansTypeface" pitchFamily="50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32698135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«Обеспечение безопасности населения и территории Пермского муниципального округа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», млн.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302341"/>
              </p:ext>
            </p:extLst>
          </p:nvPr>
        </p:nvGraphicFramePr>
        <p:xfrm>
          <a:off x="107504" y="1158065"/>
          <a:ext cx="8928991" cy="494423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228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0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03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3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1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133,4</a:t>
                      </a: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163,4</a:t>
                      </a: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5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-Участие в профилактике терроризма и экстремизма, повышение антитеррористической защищенности мест массового пребывания людей:</a:t>
                      </a:r>
                    </a:p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355600" algn="l"/>
                        </a:tabLst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установка 5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сиренно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-речевые системы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оповещенияв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п. Горный, д. Березники, </a:t>
                      </a:r>
                      <a:b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д. Большой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Буртым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д.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Горбуново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(2 сирены);</a:t>
                      </a:r>
                    </a:p>
                    <a:p>
                      <a:pPr marL="17780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0" algn="l"/>
                        </a:tabLst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эксплуатационно-техническое обслуживание местной системы оповещения населения (МСОН);</a:t>
                      </a:r>
                    </a:p>
                    <a:p>
                      <a:pPr marL="17780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0" algn="l"/>
                        </a:tabLst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модернизацию существующих систем безопасности и видеонаблюдения </a:t>
                      </a:r>
                      <a:b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 4 учреждениях образования: МАДОУ «Лобановский детский сад «Солнечный город», МАДОУ «Юго-Камский детский сад «Планета детства» (два корпуса), МАДОУ «Савинский детский сад «Мечтатели»;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безопасного участия детей в дорожном движении:</a:t>
                      </a:r>
                    </a:p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издание и распространение памяток, листовок, сувенирной продукции по вопросам безопасности дорожного движения – для воспитанников детских садов и учащихся школ;</a:t>
                      </a:r>
                    </a:p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355600" algn="l"/>
                        </a:tabLst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проведение в образовательных организациях конкурсов «Безопасное колесо», «Юный инспектор дорог» и ежегодных месячников безопасности, посвященных «Дню защиты детей» и «Дню знаний» по обеспечению безопасного участия детей в дорожном движении.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198500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3636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«Обеспечение безопасности населения и территории Пермского муниципального округа» (продолжение)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865045"/>
              </p:ext>
            </p:extLst>
          </p:nvPr>
        </p:nvGraphicFramePr>
        <p:xfrm>
          <a:off x="107503" y="836712"/>
          <a:ext cx="8928994" cy="55170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2282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0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0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9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6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эффективной защиты населения и территории муниципального округа от чрезвычайных ситуаций мирного и военного времени, других опасностей и происшествий, угрожающих жизни, здоровью и имуществу граждан, в том числе:</a:t>
                      </a:r>
                    </a:p>
                    <a:p>
                      <a:pPr marL="17780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177800" algn="l"/>
                        </a:tabLst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осуществление первичных мер пожарной безопасности территориальными управлениями;</a:t>
                      </a:r>
                    </a:p>
                    <a:p>
                      <a:pPr marL="17780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177800" algn="l"/>
                        </a:tabLst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установку противопожарных резервуаров в д.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Мартьяново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д. Заполье,</a:t>
                      </a:r>
                      <a:r>
                        <a:rPr lang="ru-RU" sz="1400" b="0" i="1" u="none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b="0" i="1" u="none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Косотуриха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780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177800" algn="l"/>
                        </a:tabLst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субсидия общественному учреждению пожарной охраны </a:t>
                      </a:r>
                      <a:b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«Добровольная пожарная команда Пермского муниципального района»;</a:t>
                      </a:r>
                    </a:p>
                    <a:p>
                      <a:pPr marL="17780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177800" algn="l"/>
                        </a:tabLst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выплата материального стимулирования народным дружинникам за участие в охране общественного порядка (46 добровольных дружинников);</a:t>
                      </a:r>
                    </a:p>
                    <a:p>
                      <a:pPr marL="17780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177800" algn="l"/>
                        </a:tabLst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приведение в нормативное состояние гидротехнических сооружений </a:t>
                      </a:r>
                      <a:b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реке Юг в п. Юго-Камский . 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20,3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408128933"/>
                  </a:ext>
                </a:extLst>
              </a:tr>
              <a:tr h="3587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реализации муниципальной программы:</a:t>
                      </a:r>
                    </a:p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приобретение модульного здания для размещения депо аварийно-спасательной службы с монтируемым оборудованием по адресу Пермский край, Пермский МО, д.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Скобелевка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ул. Садовая,1. </a:t>
                      </a:r>
                    </a:p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обеспечение деятельности Управления территориальной безопасности;</a:t>
                      </a:r>
                    </a:p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на исполнение государственных полномочий по осуществлению первичного воинского учета на территориях, где отсутствуют военные комиссариаты;</a:t>
                      </a:r>
                    </a:p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обеспечение деятельности МКУ «Центр обеспечения безопасности ПМО»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109,7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133,8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67691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133,4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163,4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8485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814563"/>
              </p:ext>
            </p:extLst>
          </p:nvPr>
        </p:nvGraphicFramePr>
        <p:xfrm>
          <a:off x="134957" y="981199"/>
          <a:ext cx="8829551" cy="540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48224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«Управление муниципальными финансами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и муниципальным долгом Пермского муниципального 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78" y="981199"/>
            <a:ext cx="87599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u="sng" kern="0" dirty="0">
                <a:solidFill>
                  <a:srgbClr val="000000"/>
                </a:solidFill>
                <a:latin typeface="+mj-lt"/>
              </a:rPr>
              <a:t>Цель Программы</a:t>
            </a:r>
            <a:r>
              <a:rPr lang="ru-RU" altLang="ru-RU" sz="1800" b="1" kern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ru-RU" altLang="ru-RU" sz="1800" kern="0" dirty="0">
                <a:solidFill>
                  <a:srgbClr val="000000"/>
                </a:solidFill>
                <a:latin typeface="+mj-lt"/>
              </a:rPr>
              <a:t>Обеспечение сбалансированности и устойчивости бюджета Пермского муниципального округа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83294"/>
              </p:ext>
            </p:extLst>
          </p:nvPr>
        </p:nvGraphicFramePr>
        <p:xfrm>
          <a:off x="232379" y="1700808"/>
          <a:ext cx="8604624" cy="200283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413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1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3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(единица измерения)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 год</a:t>
                      </a:r>
                    </a:p>
                  </a:txBody>
                  <a:tcPr marL="91436" marR="91436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1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Уровень исполнения расходной части бюджета округа, без учета нераспределенных средств резервного фонда, а также целевых средств из бюджетов других уровней,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95,0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267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Уровень исполнения доходной части бюджета округа без учета целевых средств из бюджетов других уровней,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95,0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53202"/>
              </p:ext>
            </p:extLst>
          </p:nvPr>
        </p:nvGraphicFramePr>
        <p:xfrm>
          <a:off x="223652" y="3662264"/>
          <a:ext cx="8735297" cy="271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AAEB8647-BE22-CAA3-A9C2-EF19500E3D62}"/>
              </a:ext>
            </a:extLst>
          </p:cNvPr>
          <p:cNvCxnSpPr/>
          <p:nvPr/>
        </p:nvCxnSpPr>
        <p:spPr>
          <a:xfrm flipV="1">
            <a:off x="4270516" y="4679030"/>
            <a:ext cx="1008112" cy="150266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Box 1"/>
          <p:cNvSpPr txBox="1"/>
          <p:nvPr/>
        </p:nvSpPr>
        <p:spPr>
          <a:xfrm rot="21016351">
            <a:off x="4234512" y="4499599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+9,0%</a:t>
            </a:r>
          </a:p>
        </p:txBody>
      </p:sp>
      <p:sp>
        <p:nvSpPr>
          <p:cNvPr id="15" name="TextBox 110"/>
          <p:cNvSpPr txBox="1"/>
          <p:nvPr/>
        </p:nvSpPr>
        <p:spPr>
          <a:xfrm>
            <a:off x="232378" y="3717032"/>
            <a:ext cx="864096" cy="3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PermianSansTypeface" pitchFamily="50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574615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9213"/>
            <a:ext cx="9144000" cy="715962"/>
          </a:xfrm>
        </p:spPr>
        <p:txBody>
          <a:bodyPr>
            <a:normAutofit fontScale="85000" lnSpcReduction="1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«Управление муниципальными финансами и муниципальным долгом Пермского муниципального округа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», 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530360"/>
              </p:ext>
            </p:extLst>
          </p:nvPr>
        </p:nvGraphicFramePr>
        <p:xfrm>
          <a:off x="73051" y="1124744"/>
          <a:ext cx="8963445" cy="48173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63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185,9</a:t>
                      </a: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202,6</a:t>
                      </a: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деятельности Финансово-экономического управления администрации Пермского муниципального округа и подведомственных учреждений»: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Содержание Финансово-экономического управления администрации Пермского муниципального округа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Содержание МКУ «Центр бухгалтерского учета Пермского муниципального округа»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Содержание МКУ «Управление закупок Пермского муниципального округа»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400" b="0" i="1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185,86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202,58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Обслуживание муниципального долга Пермского муниципального округа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185,9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202,6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67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8" y="874687"/>
            <a:ext cx="1872209" cy="14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661" y="1"/>
            <a:ext cx="8640960" cy="80558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2200" dirty="0"/>
              <a:t>Доходы</a:t>
            </a:r>
            <a:r>
              <a:rPr lang="ru-RU" altLang="ru-RU" sz="2200" b="1" dirty="0"/>
              <a:t> бюджета</a:t>
            </a:r>
            <a:endParaRPr lang="ru-RU" altLang="ru-RU" sz="2200" b="1" dirty="0"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200" kern="0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3FA97819-C4E2-43A8-AB9A-3F68779DF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825868"/>
            <a:ext cx="66626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 i="1" dirty="0">
                <a:solidFill>
                  <a:srgbClr val="3D7293"/>
                </a:solidFill>
                <a:latin typeface="PermianSansTypeface" pitchFamily="50" charset="0"/>
              </a:rPr>
              <a:t>Доходы бюджета </a:t>
            </a:r>
            <a:r>
              <a:rPr lang="ru-RU" altLang="ru-RU" sz="1800" i="1" dirty="0">
                <a:solidFill>
                  <a:prstClr val="black"/>
                </a:solidFill>
                <a:latin typeface="PermianSansTypeface" pitchFamily="50" charset="0"/>
              </a:rPr>
              <a:t>– 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</a:t>
            </a:r>
          </a:p>
        </p:txBody>
      </p:sp>
      <p:sp>
        <p:nvSpPr>
          <p:cNvPr id="10" name="Багетная рамка 9">
            <a:extLst>
              <a:ext uri="{FF2B5EF4-FFF2-40B4-BE49-F238E27FC236}">
                <a16:creationId xmlns:a16="http://schemas.microsoft.com/office/drawing/2014/main" xmlns="" id="{290E08E1-EBB0-4DD7-924E-5C9F8EA9F488}"/>
              </a:ext>
            </a:extLst>
          </p:cNvPr>
          <p:cNvSpPr/>
          <p:nvPr/>
        </p:nvSpPr>
        <p:spPr>
          <a:xfrm>
            <a:off x="467545" y="2238911"/>
            <a:ext cx="2205038" cy="1035519"/>
          </a:xfrm>
          <a:prstGeom prst="bevel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Багетная рамка 10">
            <a:extLst>
              <a:ext uri="{FF2B5EF4-FFF2-40B4-BE49-F238E27FC236}">
                <a16:creationId xmlns:a16="http://schemas.microsoft.com/office/drawing/2014/main" xmlns="" id="{290E08E1-EBB0-4DD7-924E-5C9F8EA9F488}"/>
              </a:ext>
            </a:extLst>
          </p:cNvPr>
          <p:cNvSpPr/>
          <p:nvPr/>
        </p:nvSpPr>
        <p:spPr>
          <a:xfrm>
            <a:off x="3721343" y="2267823"/>
            <a:ext cx="2205038" cy="1035519"/>
          </a:xfrm>
          <a:prstGeom prst="bevel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Багетная рамка 11">
            <a:extLst>
              <a:ext uri="{FF2B5EF4-FFF2-40B4-BE49-F238E27FC236}">
                <a16:creationId xmlns:a16="http://schemas.microsoft.com/office/drawing/2014/main" xmlns="" id="{290E08E1-EBB0-4DD7-924E-5C9F8EA9F488}"/>
              </a:ext>
            </a:extLst>
          </p:cNvPr>
          <p:cNvSpPr/>
          <p:nvPr/>
        </p:nvSpPr>
        <p:spPr>
          <a:xfrm>
            <a:off x="6632583" y="2266752"/>
            <a:ext cx="2205038" cy="1035519"/>
          </a:xfrm>
          <a:prstGeom prst="bevel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22" y="3302271"/>
            <a:ext cx="735284" cy="3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62" y="3334775"/>
            <a:ext cx="735284" cy="3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20" y="3334775"/>
            <a:ext cx="735284" cy="3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Блок-схема: процесс 16">
            <a:extLst>
              <a:ext uri="{FF2B5EF4-FFF2-40B4-BE49-F238E27FC236}">
                <a16:creationId xmlns:a16="http://schemas.microsoft.com/office/drawing/2014/main" xmlns="" id="{BA415771-A7CF-449E-B7CC-78001F776977}"/>
              </a:ext>
            </a:extLst>
          </p:cNvPr>
          <p:cNvSpPr/>
          <p:nvPr/>
        </p:nvSpPr>
        <p:spPr>
          <a:xfrm>
            <a:off x="333027" y="3668985"/>
            <a:ext cx="2614953" cy="2568327"/>
          </a:xfrm>
          <a:prstGeom prst="flowChartProcess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 НДФЛ,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-Акцизы,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-Туристический налог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-УСН,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-ЕСХН,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-Патент,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-Налог на имущество         физических лиц,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-Земельный налог,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-Государственная пошлина </a:t>
            </a:r>
          </a:p>
        </p:txBody>
      </p:sp>
      <p:sp>
        <p:nvSpPr>
          <p:cNvPr id="18" name="Блок-схема: процесс 17">
            <a:extLst>
              <a:ext uri="{FF2B5EF4-FFF2-40B4-BE49-F238E27FC236}">
                <a16:creationId xmlns:a16="http://schemas.microsoft.com/office/drawing/2014/main" xmlns="" id="{3B35B863-6FE5-4FC6-8DE1-D0CD18E468EA}"/>
              </a:ext>
            </a:extLst>
          </p:cNvPr>
          <p:cNvSpPr/>
          <p:nvPr/>
        </p:nvSpPr>
        <p:spPr>
          <a:xfrm>
            <a:off x="3557558" y="3687491"/>
            <a:ext cx="2590800" cy="2457988"/>
          </a:xfrm>
          <a:prstGeom prst="flowChartProcess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-Аренда и продажа имущества и земли,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-Плата за социальный найм жилья,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-Доходы от оказания платных услуг,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-Штрафы, санкции, возмещение ущерба,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-Инициативные платежи,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-Самообложение граждан,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 и др.</a:t>
            </a:r>
          </a:p>
        </p:txBody>
      </p:sp>
      <p:sp>
        <p:nvSpPr>
          <p:cNvPr id="19" name="Блок-схема: процесс 18">
            <a:extLst>
              <a:ext uri="{FF2B5EF4-FFF2-40B4-BE49-F238E27FC236}">
                <a16:creationId xmlns:a16="http://schemas.microsoft.com/office/drawing/2014/main" xmlns="" id="{2B831D4B-1B28-4173-87E1-A1A753BF7324}"/>
              </a:ext>
            </a:extLst>
          </p:cNvPr>
          <p:cNvSpPr/>
          <p:nvPr/>
        </p:nvSpPr>
        <p:spPr>
          <a:xfrm>
            <a:off x="6577991" y="3752713"/>
            <a:ext cx="2424426" cy="2203636"/>
          </a:xfrm>
          <a:prstGeom prst="flowChartProcess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 Межбюджетные трансферты, дотации,  субсидии, субвенции  из других бюджетов бюджетной системы РФ, добровольные поступления денежных средств от юридических и физических лиц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xmlns="" id="{AA2114BA-324C-4DB0-8C10-BC5B8702A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70" y="2415093"/>
            <a:ext cx="1728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prstClr val="black"/>
                </a:solidFill>
                <a:latin typeface="+mn-lt"/>
              </a:rPr>
              <a:t>Налоговые доходы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xmlns="" id="{BC3409BE-E5D5-4547-8FF8-74CCF122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2441959"/>
            <a:ext cx="172860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prstClr val="black"/>
                </a:solidFill>
                <a:latin typeface="+mn-lt"/>
              </a:rPr>
              <a:t>Неналоговые доходы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xmlns="" id="{01264702-D048-4FFC-86C2-DCDFDDBC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989" y="2415094"/>
            <a:ext cx="191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prstClr val="black"/>
                </a:solidFill>
                <a:latin typeface="+mn-lt"/>
              </a:rPr>
              <a:t>Безвозмездные поступления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872641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16020969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8742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«Совершенствование муниципального управления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xmlns="" id="{3BBD3A51-B931-499A-BEFC-DC66EBDDF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7" y="1037943"/>
            <a:ext cx="85689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u="sng" kern="0" dirty="0">
                <a:solidFill>
                  <a:srgbClr val="000000"/>
                </a:solidFill>
                <a:latin typeface="+mj-lt"/>
              </a:rPr>
              <a:t>Цели Программы</a:t>
            </a:r>
            <a:r>
              <a:rPr lang="ru-RU" altLang="ru-RU" sz="1800" b="1" kern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ru-RU" altLang="ru-RU" sz="1800" kern="0" dirty="0">
                <a:solidFill>
                  <a:prstClr val="black"/>
                </a:solidFill>
                <a:latin typeface="+mj-lt"/>
              </a:rPr>
              <a:t>П</a:t>
            </a:r>
            <a:r>
              <a:rPr lang="ru-RU" sz="1800" kern="0" dirty="0">
                <a:solidFill>
                  <a:prstClr val="black"/>
                </a:solidFill>
                <a:latin typeface="+mj-lt"/>
              </a:rPr>
              <a:t>овышение эффективности муниципального управления в Пермском муниципальном округе</a:t>
            </a:r>
            <a:endParaRPr lang="ru-RU" altLang="ru-RU" sz="1800" kern="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xmlns="" id="{E16BC736-A333-4272-9358-E4FDB497A9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098624"/>
              </p:ext>
            </p:extLst>
          </p:nvPr>
        </p:nvGraphicFramePr>
        <p:xfrm>
          <a:off x="389943" y="1772816"/>
          <a:ext cx="8562136" cy="208802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311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09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2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целевого показателя 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2" marR="91432" marT="45739" marB="4573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2" marR="91432" marT="45739" marB="4573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4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Количество социально значимых проектов, направленных на решение вопросов местного значения, реализованных ТОС, инициативными группами, СОНКО с привлечением средств из бюджетов разных уровней и (или) внебюджетных источников, ед.</a:t>
                      </a:r>
                    </a:p>
                  </a:txBody>
                  <a:tcPr marL="72000" marR="9524" marT="953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5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Доля обращений за получением массовых социально значимых муниципальных услуг в электронном виде в общем количестве обращений, %</a:t>
                      </a:r>
                    </a:p>
                  </a:txBody>
                  <a:tcPr marL="72000" marR="9524" marT="953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574368"/>
              </p:ext>
            </p:extLst>
          </p:nvPr>
        </p:nvGraphicFramePr>
        <p:xfrm>
          <a:off x="395536" y="4005064"/>
          <a:ext cx="82809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 flipV="1">
            <a:off x="3491880" y="4653136"/>
            <a:ext cx="2016224" cy="64807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/>
          <p:nvPr/>
        </p:nvSpPr>
        <p:spPr>
          <a:xfrm rot="20654706">
            <a:off x="4007219" y="4673584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+14,9%</a:t>
            </a:r>
          </a:p>
        </p:txBody>
      </p:sp>
      <p:sp>
        <p:nvSpPr>
          <p:cNvPr id="16" name="TextBox 110"/>
          <p:cNvSpPr txBox="1"/>
          <p:nvPr/>
        </p:nvSpPr>
        <p:spPr>
          <a:xfrm>
            <a:off x="213244" y="3884203"/>
            <a:ext cx="864096" cy="3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PermianSansTypeface" pitchFamily="50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31526366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«Совершенствование муниципального управления Пермского муниципального округа», млн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809416"/>
              </p:ext>
            </p:extLst>
          </p:nvPr>
        </p:nvGraphicFramePr>
        <p:xfrm>
          <a:off x="107503" y="1031409"/>
          <a:ext cx="8928993" cy="506188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220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4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59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-Создание условий для совершенствования муниципального управления Пермского муниципального округа, в том числе:</a:t>
                      </a:r>
                    </a:p>
                    <a:p>
                      <a:pPr marL="285750" marR="0" lvl="0" indent="-107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субсидия на выполнение муниципального задания МАУ «Информационный центр» - 15,4 млн руб.;</a:t>
                      </a:r>
                    </a:p>
                    <a:p>
                      <a:pPr marL="285750" marR="0" lvl="0" indent="-107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субсидия АНО «Редакция газеты «Нива» - 12,6 млн руб.;</a:t>
                      </a:r>
                    </a:p>
                    <a:p>
                      <a:pPr marL="285750" marR="0" lvl="0" indent="-107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приобретение компьютерной и организационной техники, программного обеспечения и продление прав их использования – 17,2 млн руб.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65,4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46,1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2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Содействие развитию институтов гражданского общества и общественных инициатив, в том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числе:</a:t>
                      </a:r>
                    </a:p>
                    <a:p>
                      <a:pPr marL="285750" marR="0" lvl="0" indent="-107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субсидия АНО «Ресурсный центр социального и культурного развития Пермского округа» - 3,9 млн руб.;</a:t>
                      </a:r>
                    </a:p>
                    <a:p>
                      <a:pPr marL="285750" marR="0" lvl="0" indent="-107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мероприятия по реализации инициативных проектов – 11,3 млн руб.;</a:t>
                      </a:r>
                    </a:p>
                    <a:p>
                      <a:pPr marL="285750" marR="0" lvl="0" indent="-107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реализация мероприятий с участием средств самообложения граждан </a:t>
                      </a:r>
                      <a:b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– 13,8 млн руб.;</a:t>
                      </a:r>
                    </a:p>
                    <a:p>
                      <a:pPr marL="285750" marR="0" lvl="0" indent="-107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реализация проектов инициативного бюджетирования  - 9,9 млн руб.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41,6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44,1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198500661"/>
                  </a:ext>
                </a:extLst>
              </a:tr>
              <a:tr h="5922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-Гармонизация межнациональных и межконфессиональных отношений на территории Пермского муниципального округа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408128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5791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«Совершенствование муниципального управления Пермского муниципального округа», млн руб. (продолжение)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21106"/>
              </p:ext>
            </p:extLst>
          </p:nvPr>
        </p:nvGraphicFramePr>
        <p:xfrm>
          <a:off x="107503" y="1031411"/>
          <a:ext cx="8928993" cy="261395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220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3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деятельности администрации Пермского муниципального округа и подведомственных ей муниципальных учреждений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242,5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290,0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6769153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деятельности Контрольного управления администрации Пермского муниципального округа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28,3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69072985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деятельности территориальных органов администрации Пермского муниципального округа и подведомственных им муниципальных учреждений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143,4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158,1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3039399214"/>
                  </a:ext>
                </a:extLst>
              </a:tr>
              <a:tr h="432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493,3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567,0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3920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Реализация мероприятий с участием средств самообложения граждан, тыс. руб.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6C4FE92D-9FAF-D2F8-3E25-FA7259F5A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2D9D6F5-42ED-8F91-F0D9-0BDD3B7CA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75599"/>
              </p:ext>
            </p:extLst>
          </p:nvPr>
        </p:nvGraphicFramePr>
        <p:xfrm>
          <a:off x="165577" y="811696"/>
          <a:ext cx="8851445" cy="554687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612726">
                  <a:extLst>
                    <a:ext uri="{9D8B030D-6E8A-4147-A177-3AD203B41FA5}">
                      <a16:colId xmlns:a16="http://schemas.microsoft.com/office/drawing/2014/main" xmlns="" val="774025658"/>
                    </a:ext>
                  </a:extLst>
                </a:gridCol>
                <a:gridCol w="1094482">
                  <a:extLst>
                    <a:ext uri="{9D8B030D-6E8A-4147-A177-3AD203B41FA5}">
                      <a16:colId xmlns:a16="http://schemas.microsoft.com/office/drawing/2014/main" xmlns="" val="3031787875"/>
                    </a:ext>
                  </a:extLst>
                </a:gridCol>
                <a:gridCol w="1021517">
                  <a:extLst>
                    <a:ext uri="{9D8B030D-6E8A-4147-A177-3AD203B41FA5}">
                      <a16:colId xmlns:a16="http://schemas.microsoft.com/office/drawing/2014/main" xmlns="" val="395951049"/>
                    </a:ext>
                  </a:extLst>
                </a:gridCol>
                <a:gridCol w="1122720">
                  <a:extLst>
                    <a:ext uri="{9D8B030D-6E8A-4147-A177-3AD203B41FA5}">
                      <a16:colId xmlns:a16="http://schemas.microsoft.com/office/drawing/2014/main" xmlns="" val="452819249"/>
                    </a:ext>
                  </a:extLst>
                </a:gridCol>
              </a:tblGrid>
              <a:tr h="67308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ru-RU" sz="1200" dirty="0">
                          <a:effectLst/>
                          <a:latin typeface="+mn-lt"/>
                        </a:rPr>
                        <a:t>Название мероприятия с использованием средств самообложения граждан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+mn-lt"/>
                        </a:rPr>
                        <a:t>Стоимость проекта, тыс. руб.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+mn-lt"/>
                        </a:rPr>
                        <a:t>Средства граждан и юридических лиц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+mn-lt"/>
                        </a:rPr>
                        <a:t>Средства бюджета Пермского края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1319203156"/>
                  </a:ext>
                </a:extLst>
              </a:tr>
              <a:tr h="48525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уличного освещения КП "Самоцветы" поселка </a:t>
                      </a:r>
                      <a:r>
                        <a:rPr lang="ru-RU" sz="13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Протасы</a:t>
                      </a:r>
                      <a:endParaRPr lang="ru-RU" sz="13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717,01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119,50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597,51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46048511"/>
                  </a:ext>
                </a:extLst>
              </a:tr>
              <a:tr h="45594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детской спортивной площадки с освещением на улице Первомайская поселка Новый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632,40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105,40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527,00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3244016"/>
                  </a:ext>
                </a:extLst>
              </a:tr>
              <a:tr h="45540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места массового отдыха населения "Парк молодежи" по улице </a:t>
                      </a:r>
                      <a:r>
                        <a:rPr lang="ru-RU" sz="1300" b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Мавлютова</a:t>
                      </a: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села </a:t>
                      </a:r>
                      <a:r>
                        <a:rPr lang="ru-RU" sz="1300" b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Башкултаево</a:t>
                      </a:r>
                      <a:endParaRPr lang="ru-RU" sz="13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656,76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109,46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547,30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6367514"/>
                  </a:ext>
                </a:extLst>
              </a:tr>
              <a:tr h="45377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уличного освещения части территории поселка </a:t>
                      </a:r>
                      <a:r>
                        <a:rPr lang="ru-RU" sz="1300" b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Протасы</a:t>
                      </a: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вдоль автомобильной дороги от улицы Кленовая до улицы Сосновая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707,54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117,92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589,62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02688162"/>
                  </a:ext>
                </a:extLst>
              </a:tr>
              <a:tr h="42989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покрытия детской площадки по улице Корнеева поселка Сылва и благоустройство прилегающей территории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1 746,66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291,11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1 455,55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23445536"/>
                  </a:ext>
                </a:extLst>
              </a:tr>
              <a:tr h="46082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уличного освещения части территории деревни Большая </a:t>
                      </a:r>
                      <a:r>
                        <a:rPr lang="ru-RU" sz="1300" b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Мось</a:t>
                      </a:r>
                      <a:endParaRPr lang="ru-RU" sz="13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2 365,44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394,24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1 971,20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64506353"/>
                  </a:ext>
                </a:extLst>
              </a:tr>
              <a:tr h="61389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уличного освещения части территории села Култаево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1 155,06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192,51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962,55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76462016"/>
                  </a:ext>
                </a:extLst>
              </a:tr>
              <a:tr h="33099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тротуара по улице </a:t>
                      </a:r>
                      <a:r>
                        <a:rPr lang="ru-RU" sz="13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Ташлыкова</a:t>
                      </a:r>
                      <a:r>
                        <a:rPr lang="ru-RU" sz="13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деревни Петровка</a:t>
                      </a:r>
                      <a:endParaRPr lang="ru-RU" sz="13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781,20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130,20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651,00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32981827"/>
                  </a:ext>
                </a:extLst>
              </a:tr>
              <a:tr h="45377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парка по улице Космонавтов села Култаево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904,27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150,71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753,56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90938165"/>
                  </a:ext>
                </a:extLst>
              </a:tr>
              <a:tr h="45377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спортивной площадки "Молодежная" 1 этап деревни Устиново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4 109,94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684,99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3 424,95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61841478"/>
                  </a:ext>
                </a:extLst>
              </a:tr>
              <a:tr h="22182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13 776,28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2 296,05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11 480,23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08232529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38737832-F3A8-0250-1FB4-E06F9DA76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152573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4654572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AADFA8-EE70-4C65-5631-5D4D98BFE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DD5D2773-E140-7BE1-7E0F-060BC9865E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xmlns="" id="{D05CB2F5-1B57-28A7-F409-9E1D2D1186BE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C7DB3F30-3A71-E41D-1D33-2FD636760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117722"/>
              </p:ext>
            </p:extLst>
          </p:nvPr>
        </p:nvGraphicFramePr>
        <p:xfrm>
          <a:off x="20712" y="844579"/>
          <a:ext cx="9123287" cy="55302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378950">
                  <a:extLst>
                    <a:ext uri="{9D8B030D-6E8A-4147-A177-3AD203B41FA5}">
                      <a16:colId xmlns:a16="http://schemas.microsoft.com/office/drawing/2014/main" xmlns="" val="2031549941"/>
                    </a:ext>
                  </a:extLst>
                </a:gridCol>
                <a:gridCol w="1113292">
                  <a:extLst>
                    <a:ext uri="{9D8B030D-6E8A-4147-A177-3AD203B41FA5}">
                      <a16:colId xmlns:a16="http://schemas.microsoft.com/office/drawing/2014/main" xmlns="" val="3657572552"/>
                    </a:ext>
                  </a:extLst>
                </a:gridCol>
                <a:gridCol w="1219286">
                  <a:extLst>
                    <a:ext uri="{9D8B030D-6E8A-4147-A177-3AD203B41FA5}">
                      <a16:colId xmlns:a16="http://schemas.microsoft.com/office/drawing/2014/main" xmlns="" val="3027930043"/>
                    </a:ext>
                  </a:extLst>
                </a:gridCol>
                <a:gridCol w="1378396">
                  <a:extLst>
                    <a:ext uri="{9D8B030D-6E8A-4147-A177-3AD203B41FA5}">
                      <a16:colId xmlns:a16="http://schemas.microsoft.com/office/drawing/2014/main" xmlns="" val="705183793"/>
                    </a:ext>
                  </a:extLst>
                </a:gridCol>
                <a:gridCol w="1033363">
                  <a:extLst>
                    <a:ext uri="{9D8B030D-6E8A-4147-A177-3AD203B41FA5}">
                      <a16:colId xmlns:a16="http://schemas.microsoft.com/office/drawing/2014/main" xmlns="" val="2305744470"/>
                    </a:ext>
                  </a:extLst>
                </a:gridCol>
              </a:tblGrid>
              <a:tr h="787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 проекта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округа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Средства граждан и юридических лиц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Краевой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бюджет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94329021"/>
                  </a:ext>
                </a:extLst>
              </a:tr>
              <a:tr h="468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Ремонт дороги от школьной дамбы по ул. Больничная до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Нижнемуллинской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амбулатории 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1 198,57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59,93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59,93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1 078,71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73743997"/>
                  </a:ext>
                </a:extLst>
              </a:tr>
              <a:tr h="524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детской игровой площадки в с. Лобаново по ул. Советская между д. 4 и д. 14 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560,00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504,00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47097829"/>
                  </a:ext>
                </a:extLst>
              </a:tr>
              <a:tr h="308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Деревня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Косотуриха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станция Дорожная 2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1 200,00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1 080,00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83334601"/>
                  </a:ext>
                </a:extLst>
              </a:tr>
              <a:tr h="42615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Обустройство детской спортивной площадки по ул. Первомайская, 15 п. Новый                                        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943,16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47,16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47,16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848,84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45144275"/>
                  </a:ext>
                </a:extLst>
              </a:tr>
              <a:tr h="48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Обустройство пешеходной дорожки в селе Рождественское по улице Революционная 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679,93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611,93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6273568"/>
                  </a:ext>
                </a:extLst>
              </a:tr>
              <a:tr h="547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Обустройство детской площадки по адресу д.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Мартьяново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ул. Луговая, з/у 16                                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829,59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41,48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41,48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746,63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08237594"/>
                  </a:ext>
                </a:extLst>
              </a:tr>
              <a:tr h="468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Обустройство территории у дома культуры в селе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Кояново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1 729,52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86,48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86,48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1 556,56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9189216"/>
                  </a:ext>
                </a:extLst>
              </a:tr>
              <a:tr h="468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Сквер "Семья". 1 этап по ул. Школьная з/у 100 д/1 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1 200,00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1 080,00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02416877"/>
                  </a:ext>
                </a:extLst>
              </a:tr>
              <a:tr h="70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Обустройство центральной детской спортивно-игровой площадки по улице Металлистов, 1"б" в поселке Юго-Камский (III этап)                      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1 596, 98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79,85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79,85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1 437, 28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9 937, 74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496, 89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496,89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894,96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406AAEF3-C3B9-FE2A-30B3-0BE661074E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dirty="0"/>
              <a:t>Реализация проектов инициативного бюджетирования, тыс. руб.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584621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36621426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B775CE2-DF6E-0046-3A33-741D2E2BC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6F59007C-4B72-1AE3-143E-91A5D33B2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D16899A-5B6A-647F-F230-44743E770D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 fontScale="85000" lnSpcReduction="2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Расходы на содержание территориальных управлений и муниципальных казенных учреждений территориальных органов Пермского муниципального округа, млн рублей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F8A92D-2114-8B96-0143-AD0278AC7F7A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1" name="Объект 5">
            <a:extLst>
              <a:ext uri="{FF2B5EF4-FFF2-40B4-BE49-F238E27FC236}">
                <a16:creationId xmlns:a16="http://schemas.microsoft.com/office/drawing/2014/main" xmlns="" id="{39620469-2D58-489F-AAEB-4EA87363A3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861028"/>
              </p:ext>
            </p:extLst>
          </p:nvPr>
        </p:nvGraphicFramePr>
        <p:xfrm>
          <a:off x="223652" y="981200"/>
          <a:ext cx="8712968" cy="541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73635D5D-C6BB-5329-C5C4-F33F1E30B7E9}"/>
              </a:ext>
            </a:extLst>
          </p:cNvPr>
          <p:cNvSpPr txBox="1"/>
          <p:nvPr/>
        </p:nvSpPr>
        <p:spPr>
          <a:xfrm>
            <a:off x="2351631" y="1981300"/>
            <a:ext cx="1080234" cy="400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141,4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14D3505D-C315-430A-E897-F334B5ACB428}"/>
              </a:ext>
            </a:extLst>
          </p:cNvPr>
          <p:cNvSpPr txBox="1"/>
          <p:nvPr/>
        </p:nvSpPr>
        <p:spPr>
          <a:xfrm>
            <a:off x="4427984" y="2051796"/>
            <a:ext cx="1080234" cy="400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143,4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0A34F83C-76BD-FB29-211B-4F0F018959E9}"/>
              </a:ext>
            </a:extLst>
          </p:cNvPr>
          <p:cNvCxnSpPr/>
          <p:nvPr/>
        </p:nvCxnSpPr>
        <p:spPr>
          <a:xfrm flipV="1">
            <a:off x="4968101" y="1820412"/>
            <a:ext cx="2160126" cy="231384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>
            <a:extLst>
              <a:ext uri="{FF2B5EF4-FFF2-40B4-BE49-F238E27FC236}">
                <a16:creationId xmlns:a16="http://schemas.microsoft.com/office/drawing/2014/main" xmlns="" id="{CB3C3EB8-5CFC-F857-19E0-0652EA14CC47}"/>
              </a:ext>
            </a:extLst>
          </p:cNvPr>
          <p:cNvSpPr txBox="1"/>
          <p:nvPr/>
        </p:nvSpPr>
        <p:spPr>
          <a:xfrm rot="21176603">
            <a:off x="4098439" y="1280987"/>
            <a:ext cx="1080234" cy="4285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+11,8%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xmlns="" id="{32AAF2EF-ECC1-D5D2-73CB-0873C6A0EF26}"/>
              </a:ext>
            </a:extLst>
          </p:cNvPr>
          <p:cNvSpPr txBox="1"/>
          <p:nvPr/>
        </p:nvSpPr>
        <p:spPr>
          <a:xfrm rot="21288068">
            <a:off x="5538066" y="1603224"/>
            <a:ext cx="1080234" cy="4285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+10,3%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xmlns="" id="{68DD9E1D-AB64-639F-D4BD-71EECF36976B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296589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20752357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Расходы на содержание органов местного самоуправления,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C8438105-9E94-4765-BB41-8CF4B5748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500184"/>
              </p:ext>
            </p:extLst>
          </p:nvPr>
        </p:nvGraphicFramePr>
        <p:xfrm>
          <a:off x="306715" y="1844824"/>
          <a:ext cx="8569170" cy="350547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425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75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15" marB="4571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2025 год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15" marB="4571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2026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15" marB="4571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9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Средства местного бюджета, учитываемые в нормативе на содержание органов местного самоуправления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91439" marT="45715" marB="4571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411,54</a:t>
                      </a:r>
                    </a:p>
                  </a:txBody>
                  <a:tcPr marL="91439" marR="91439" marT="45715" marB="45715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534,65</a:t>
                      </a:r>
                    </a:p>
                  </a:txBody>
                  <a:tcPr marL="91439" marR="91439" marT="45715" marB="45715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Средства краевого, федерального бюджета</a:t>
                      </a:r>
                      <a:endParaRPr lang="ru-RU" sz="18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8000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30,95</a:t>
                      </a:r>
                    </a:p>
                  </a:txBody>
                  <a:tcPr marL="18000" marR="18000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31,95</a:t>
                      </a:r>
                    </a:p>
                  </a:txBody>
                  <a:tcPr marL="18000" marR="18000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Всего расходы на содержание ОМС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8000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442,49</a:t>
                      </a:r>
                    </a:p>
                  </a:txBody>
                  <a:tcPr marL="18000" marR="18000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b="1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566,60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3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 Расчетный норматив на содержание ОМС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8000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501,86</a:t>
                      </a:r>
                    </a:p>
                  </a:txBody>
                  <a:tcPr marL="18000" marR="18000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573,68</a:t>
                      </a:r>
                    </a:p>
                  </a:txBody>
                  <a:tcPr marL="18000" marR="18000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2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 Отклонение от расчетного норматива 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(«-» превышение)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8000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90,32</a:t>
                      </a:r>
                    </a:p>
                  </a:txBody>
                  <a:tcPr marL="18000" marR="18000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39,03</a:t>
                      </a:r>
                    </a:p>
                  </a:txBody>
                  <a:tcPr marL="18000" marR="18000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20829691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292622"/>
              </p:ext>
            </p:extLst>
          </p:nvPr>
        </p:nvGraphicFramePr>
        <p:xfrm>
          <a:off x="107524" y="981201"/>
          <a:ext cx="8829551" cy="532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296577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4052221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«Улучшение жилищных условий граждан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1" y="908720"/>
            <a:ext cx="8892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kern="0" dirty="0">
                <a:solidFill>
                  <a:srgbClr val="000000"/>
                </a:solidFill>
                <a:latin typeface="PermianSansTypeface"/>
              </a:rPr>
              <a:t>Цель Программы: </a:t>
            </a:r>
            <a:r>
              <a:rPr lang="ru-RU" sz="1600" i="1" kern="0" dirty="0">
                <a:solidFill>
                  <a:prstClr val="black"/>
                </a:solidFill>
                <a:latin typeface="PermianSansTypeface"/>
              </a:rPr>
              <a:t>Повышение доступности жилья для граждан, обеспечение безопасных и комфортных условий проживания</a:t>
            </a:r>
            <a:endParaRPr lang="ru-RU" altLang="ru-RU" sz="1600" i="1" kern="0" dirty="0">
              <a:solidFill>
                <a:srgbClr val="000000"/>
              </a:solidFill>
              <a:latin typeface="PermianSans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641661"/>
              </p:ext>
            </p:extLst>
          </p:nvPr>
        </p:nvGraphicFramePr>
        <p:xfrm>
          <a:off x="449289" y="1628800"/>
          <a:ext cx="8496943" cy="170518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7283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36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4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Количество семей, улучшивших жилищные условия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ед.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Количество квадратных метров</a:t>
                      </a:r>
                      <a:r>
                        <a:rPr kumimoji="0" lang="ru-RU" sz="140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400" kern="1200" dirty="0">
                          <a:effectLst/>
                          <a:latin typeface="+mn-lt"/>
                        </a:rPr>
                        <a:t>расселенного жилищного фонда непригодного для проживания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кв.м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838,4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Общая площадь снесенных аварийных домов, кв.м.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766,15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078682"/>
              </p:ext>
            </p:extLst>
          </p:nvPr>
        </p:nvGraphicFramePr>
        <p:xfrm>
          <a:off x="827584" y="3538844"/>
          <a:ext cx="6516216" cy="262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14" name="TextBox 1"/>
          <p:cNvSpPr txBox="1"/>
          <p:nvPr/>
        </p:nvSpPr>
        <p:spPr>
          <a:xfrm rot="1585426">
            <a:off x="3905068" y="4013834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C2D38"/>
                </a:solidFill>
                <a:cs typeface="Calibri" panose="020F0502020204030204" pitchFamily="34" charset="0"/>
              </a:rPr>
              <a:t>-47,0%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>
            <a:off x="3721200" y="4281139"/>
            <a:ext cx="1268816" cy="51601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08056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22972097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«Улучшение жилищных условий граждан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округа», 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717150"/>
              </p:ext>
            </p:extLst>
          </p:nvPr>
        </p:nvGraphicFramePr>
        <p:xfrm>
          <a:off x="150415" y="821294"/>
          <a:ext cx="8964489" cy="53102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853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43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6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74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2025 год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2026 год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национальных проектов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«Жилье»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-Реализация региональной адресной программы по переселению граждан из аварийного жилищного фонда на территории Пермского края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152,2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региональных проектов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«Расселение аварийного жилищного фонда на территории Пермского края»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26,0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8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 «Переселение жителей из отдельных территорий» 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11,2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8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Оказание социальной поддержки гражданам в обеспечении жильем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29,8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43,3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Обеспечение мероприятий по переселению граждан из аварийного жилищного фонда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59,8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904417539"/>
                  </a:ext>
                </a:extLst>
              </a:tr>
              <a:tr h="192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Управление жилищным фондом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19,7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309886441"/>
                  </a:ext>
                </a:extLst>
              </a:tr>
              <a:tr h="1280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41,9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56,9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340813457"/>
                  </a:ext>
                </a:extLst>
              </a:tr>
              <a:tr h="264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352,5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186,9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08056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429093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latin typeface="+mn-lt"/>
                <a:cs typeface="Times New Roman" panose="02020603050405020304" pitchFamily="18" charset="0"/>
              </a:rPr>
              <a:t>Прогноз социально-экономического развития Пермского округа на 2025 - 2028 годы, млн руб.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DBB5010-4DF5-4621-896B-4593B920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82" y="906233"/>
            <a:ext cx="4317033" cy="7190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6000" tIns="36000" rIns="36000" bIns="36000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Фонд начисленной заработной платы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(без СМП, включая организации с численностью до 15 чел) млн руб.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DDBB5010-4DF5-4621-896B-4593B920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50" y="906233"/>
            <a:ext cx="4177369" cy="503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6000" tIns="36000" rIns="36000" bIns="36000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Среднемесячная заработная плата (без СМП),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8939" y="3789040"/>
            <a:ext cx="467707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Инвестиции в основной капитал по организациям, не относящимся к СМП, млн руб.</a:t>
            </a:r>
          </a:p>
        </p:txBody>
      </p:sp>
      <p:graphicFrame>
        <p:nvGraphicFramePr>
          <p:cNvPr id="11" name="Диаграмма 20">
            <a:extLst>
              <a:ext uri="{FF2B5EF4-FFF2-40B4-BE49-F238E27FC236}">
                <a16:creationId xmlns:a16="http://schemas.microsoft.com/office/drawing/2014/main" xmlns="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822590"/>
              </p:ext>
            </p:extLst>
          </p:nvPr>
        </p:nvGraphicFramePr>
        <p:xfrm>
          <a:off x="264355" y="1625266"/>
          <a:ext cx="4451660" cy="216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20">
            <a:extLst>
              <a:ext uri="{FF2B5EF4-FFF2-40B4-BE49-F238E27FC236}">
                <a16:creationId xmlns:a16="http://schemas.microsoft.com/office/drawing/2014/main" xmlns="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506271"/>
              </p:ext>
            </p:extLst>
          </p:nvPr>
        </p:nvGraphicFramePr>
        <p:xfrm>
          <a:off x="300982" y="4427410"/>
          <a:ext cx="4775074" cy="191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20">
            <a:extLst>
              <a:ext uri="{FF2B5EF4-FFF2-40B4-BE49-F238E27FC236}">
                <a16:creationId xmlns:a16="http://schemas.microsoft.com/office/drawing/2014/main" xmlns="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056848"/>
              </p:ext>
            </p:extLst>
          </p:nvPr>
        </p:nvGraphicFramePr>
        <p:xfrm>
          <a:off x="4860050" y="1409823"/>
          <a:ext cx="4094571" cy="2278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2" descr="https://kb52.ru/images/a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2951472" cy="21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656617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17674433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«Развитие коммунального хозяйства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954635"/>
            <a:ext cx="85689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srgbClr val="000000"/>
                </a:solidFill>
                <a:latin typeface="PermianSansTypeface"/>
              </a:rPr>
              <a:t>Цели Программы: </a:t>
            </a:r>
            <a:r>
              <a:rPr lang="ru-RU" sz="1800" kern="0" dirty="0">
                <a:solidFill>
                  <a:prstClr val="black"/>
                </a:solidFill>
                <a:latin typeface="PermianSansTypeface"/>
              </a:rPr>
              <a:t>Обеспечение значимого роста энергетической и ресурсной эффективности в коммунальном хозяйстве, повышение качества и надежности предоставления коммунальных услуг.</a:t>
            </a:r>
            <a:endParaRPr lang="ru-RU" altLang="ru-RU" sz="1800" i="1" kern="0" dirty="0">
              <a:solidFill>
                <a:srgbClr val="000000"/>
              </a:solidFill>
              <a:latin typeface="PermianSansTypeface"/>
            </a:endParaRPr>
          </a:p>
        </p:txBody>
      </p:sp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505015"/>
              </p:ext>
            </p:extLst>
          </p:nvPr>
        </p:nvGraphicFramePr>
        <p:xfrm>
          <a:off x="531384" y="2060848"/>
          <a:ext cx="7768282" cy="157356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6923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8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Содержание, ремонт и капитальный ремонт объектов коммунальной инфраструктуры, находящихся в муниципальной собственности,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70,0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Готовность объектов коммунальной инфраструктуры к отопительному периоду, %.</a:t>
                      </a:r>
                      <a:endParaRPr kumimoji="0" lang="ru-RU" sz="16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4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394172"/>
              </p:ext>
            </p:extLst>
          </p:nvPr>
        </p:nvGraphicFramePr>
        <p:xfrm>
          <a:off x="251396" y="3573016"/>
          <a:ext cx="8641085" cy="286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9" name="TextBox 1"/>
          <p:cNvSpPr txBox="1"/>
          <p:nvPr/>
        </p:nvSpPr>
        <p:spPr>
          <a:xfrm rot="931400">
            <a:off x="4608004" y="4429558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cs typeface="Calibri" panose="020F0502020204030204" pitchFamily="34" charset="0"/>
              </a:rPr>
              <a:t>- 50,7%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>
            <a:off x="4211960" y="4412880"/>
            <a:ext cx="2166180" cy="69797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08056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6170041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программы «Развитие коммунального хозяйства Пермского муниципального округа», млн руб.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224581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546741"/>
              </p:ext>
            </p:extLst>
          </p:nvPr>
        </p:nvGraphicFramePr>
        <p:xfrm>
          <a:off x="119335" y="836712"/>
          <a:ext cx="9036497" cy="512401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9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96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региональных проектов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235">
                <a:tc>
                  <a:txBody>
                    <a:bodyPr/>
                    <a:lstStyle/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«Комфортный край по направлению Качественное водоснабжение»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-Капитальный ремонт водонапорной башни и сети водоснабжения с. Лобаново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-ремонт водопроводной сети по ул. Молодежная п. Сылва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-ремонт сетей водоснабжения в п. Юго-Камский ул. Александра Матросова (от ул. Декабристов до ул. Советская)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17,9</a:t>
                      </a: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20,0</a:t>
                      </a: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9,8</a:t>
                      </a: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3,3</a:t>
                      </a: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 (местный бюджет)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400" b="1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3964836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Капитальные вложения в объекты  муниципальной собственности системы водоснабжения, водоотведения и теплоснабжения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47,7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123,1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2382169252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ПИР </a:t>
                      </a:r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реконструкция системы водоснабжения с установкой станции водоподготовки п. Юго-Камский Пермского муниципального округа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51,1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299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-строительство сетей водоснабжения на всем протяжении улиц Водопроводная, Детства, Березовая, Полевая, Зеленая, Дружная, Земляничная, Изумрудная, Сиреневая, Народная д. </a:t>
                      </a: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Кондратово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Пермского муниципального округа (бывшего СНТ Надежда)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46,5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6409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-реконструкция сетей водоотведения в п. Сылва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-строительство централизованной сети водоотведения по ул. Рождественская в с. Култаево Пермского муниципального округа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741784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0392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«Развитие коммунального хозяйства Пермского муниципального округа»,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 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566040"/>
              </p:ext>
            </p:extLst>
          </p:nvPr>
        </p:nvGraphicFramePr>
        <p:xfrm>
          <a:off x="73051" y="981198"/>
          <a:ext cx="9036497" cy="511615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5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5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Содержание и ремонт объектов коммунально-инженерной инфраструктуры, в том числе находящихся в муниципальной собственности Пермского муниципального округа: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содержание и техническое обслуживание газопроводов и газового оборудования;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разработка схем объектов коммунально-инженерной инфраструктуры и программ комплексного развития систем коммунальной инфраструктуры;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расходы по организации обеспечения населения питьевой водой; 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Субсидия МУП «Энергоснабжение» на финансовое обеспечение затрат, связанных с ремонтом, капитальным ремонтом объектов теплоснабжения, водоснабжения и (или) водоотведения муниципальной собственности, находящихся в хозяйственном ведении МУП "Энергоснабжение", в том числе на ремонт зданий КНС п. Сылва, обустройство зон санитарной охраны в с.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Платошино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с. Рождественское, п. Новый, д. Сташково, п.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Усть-Пизя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п. Старые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Ляды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д. Малая, п. Сылва;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Субсидия МУП «Энергоснабжение» на финансовое обеспечение затрат, связанных с проведением работ на объекте «Комплекс очистных сооружений в п. Юго-Камский Пермского муниципального округа», находящегося в муниципальной собственности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318,7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46,2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384,3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189,3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8697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«Развитие дорожного хозяйства Пермского муниципального округа»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08720"/>
            <a:ext cx="8640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srgbClr val="000000"/>
                </a:solidFill>
                <a:latin typeface="PermianSlabSerifTypeface"/>
              </a:rPr>
              <a:t>Цели Программы: </a:t>
            </a:r>
            <a:r>
              <a:rPr lang="ru-RU" sz="1800" i="1" kern="0" dirty="0">
                <a:solidFill>
                  <a:prstClr val="black"/>
                </a:solidFill>
                <a:latin typeface="PermianSlabSerifTypeface"/>
              </a:rPr>
              <a:t>Создание комфортных условий при передвижении по автомобильным дорогам Пермского муниципального округа.</a:t>
            </a: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452866"/>
              </p:ext>
            </p:extLst>
          </p:nvPr>
        </p:nvGraphicFramePr>
        <p:xfrm>
          <a:off x="183490" y="1859703"/>
          <a:ext cx="8636982" cy="15640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607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9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автомобильных дорог местного значения и искусственных дорожных сооружений, в отношении которых проведены мероприятия по ремонту,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капитальному ремонту, строительству, содержанию, от планового показателя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4" marR="9524" marT="95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991807"/>
              </p:ext>
            </p:extLst>
          </p:nvPr>
        </p:nvGraphicFramePr>
        <p:xfrm>
          <a:off x="323528" y="3717032"/>
          <a:ext cx="8641085" cy="257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12" name="TextBox 1"/>
          <p:cNvSpPr txBox="1"/>
          <p:nvPr/>
        </p:nvSpPr>
        <p:spPr>
          <a:xfrm rot="20355161">
            <a:off x="4333591" y="4533381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cs typeface="Calibri" panose="020F0502020204030204" pitchFamily="34" charset="0"/>
              </a:rPr>
              <a:t>+18,9%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 flipV="1">
            <a:off x="4181049" y="4487521"/>
            <a:ext cx="1584176" cy="61690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4792533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25288394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«Развитие дорожного хозяйства Пермского муниципального округа», 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4792533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graphicFrame>
        <p:nvGraphicFramePr>
          <p:cNvPr id="11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28966"/>
              </p:ext>
            </p:extLst>
          </p:nvPr>
        </p:nvGraphicFramePr>
        <p:xfrm>
          <a:off x="29840" y="768815"/>
          <a:ext cx="9036497" cy="534047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9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8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национальных проектов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02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«Региональная и местная дорожная сеть»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-ремонт моста через р.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Платошинка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на автомобильной дороге «Пермь- Екатеринбург» -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Курашим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км 5+958, ремонт моста через р. Северная на автомобильной дороге Новый – Рождественское км 0+229, ремонт автомобильного моста через р. Юг по ул. М. Маркова в п. Юго-Камский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133,9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133,9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региональных проектов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«Местные дороги»</a:t>
                      </a:r>
                    </a:p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ремонт дорог в рамках ПППК № 764-п,</a:t>
                      </a:r>
                      <a:r>
                        <a:rPr lang="ru-RU" sz="1400" b="0" i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планируется отремонтировать 11,886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км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226,9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183,0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641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 (местный бюджет)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80813">
                <a:tc>
                  <a:txBody>
                    <a:bodyPr/>
                    <a:lstStyle/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Проектирование, строительство (реконструкция) автомобильных дорог общего пользования местного значения </a:t>
                      </a:r>
                    </a:p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 автомобильной дороги по ул. Школьная до детского сада по адресу №4а по ул. Школьная д. Петровка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44,4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6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86529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Приведение в нормативное состояние автомобильных дорог Пермского муниципального округа (содержание - 2 028,422 км улично-дорожной сети, ремонт дорог для многодетных семей, 4,357 км. дорог)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681,7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719,4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547319012"/>
                  </a:ext>
                </a:extLst>
              </a:tr>
              <a:tr h="133257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Всего расходов по программе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908,6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1080,7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3160354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7055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Дорожный фонд Пермского муниципального округа, млн руб.</a:t>
            </a:r>
          </a:p>
        </p:txBody>
      </p:sp>
      <p:graphicFrame>
        <p:nvGraphicFramePr>
          <p:cNvPr id="8" name="Содержимое 5">
            <a:extLst>
              <a:ext uri="{FF2B5EF4-FFF2-40B4-BE49-F238E27FC236}">
                <a16:creationId xmlns:a16="http://schemas.microsoft.com/office/drawing/2014/main" xmlns="" id="{139CB474-F1C6-4077-969F-DB982BBB6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243449"/>
              </p:ext>
            </p:extLst>
          </p:nvPr>
        </p:nvGraphicFramePr>
        <p:xfrm>
          <a:off x="107504" y="1340768"/>
          <a:ext cx="8784977" cy="381895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93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5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70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Наименование расходов</a:t>
                      </a:r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aseline="0" dirty="0">
                          <a:latin typeface="+mn-lt"/>
                        </a:rPr>
                        <a:t>2025 год (первонач.)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(уточнен.)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2026 год (проект)</a:t>
                      </a:r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</a:rPr>
                        <a:t>2027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ru-RU" sz="1600" dirty="0">
                          <a:latin typeface="+mn-lt"/>
                        </a:rPr>
                        <a:t>год (проект)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20</a:t>
                      </a:r>
                      <a:r>
                        <a:rPr lang="ru-RU" sz="1600" dirty="0">
                          <a:latin typeface="+mn-lt"/>
                        </a:rPr>
                        <a:t>28 год (проект)</a:t>
                      </a: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600" b="1" dirty="0">
                          <a:latin typeface="+mn-lt"/>
                        </a:rPr>
                        <a:t>Дорожный фонд –всего,</a:t>
                      </a:r>
                      <a:r>
                        <a:rPr lang="ru-RU" sz="1600" b="1" baseline="0" dirty="0">
                          <a:latin typeface="+mn-lt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atin typeface="+mn-lt"/>
                        </a:rPr>
                        <a:t>817,1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908,6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080,6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1 318,2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1 056,8</a:t>
                      </a: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Средства бюджета Пермского муниципального округа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627,1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709,3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783,9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900,5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936,1</a:t>
                      </a: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2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+mn-lt"/>
                        </a:rPr>
                        <a:t>Средства бюджета Пермского края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190,0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199,3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168,8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132,6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120,7</a:t>
                      </a: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2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Средства федерального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бюджета 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127,9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285,1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008557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41568902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cs typeface="Times New Roman" panose="02020603050405020304" pitchFamily="18" charset="0"/>
              </a:rPr>
              <a:t>Мероприятия муниципального проекта </a:t>
            </a:r>
            <a:r>
              <a:rPr lang="ru-RU" altLang="ru-RU" sz="2000" dirty="0">
                <a:cs typeface="Times New Roman" panose="02020603050405020304" pitchFamily="18" charset="0"/>
              </a:rPr>
              <a:t>«Местные дороги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»,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cs typeface="Times New Roman" panose="02020603050405020304" pitchFamily="18" charset="0"/>
              </a:rPr>
              <a:t>в рамках ПППК № 764-П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3DDA9E2B-8D65-4E2F-AD17-89C8291F8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80941"/>
              </p:ext>
            </p:extLst>
          </p:nvPr>
        </p:nvGraphicFramePr>
        <p:xfrm>
          <a:off x="107505" y="895726"/>
          <a:ext cx="8928992" cy="511655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5906810">
                  <a:extLst>
                    <a:ext uri="{9D8B030D-6E8A-4147-A177-3AD203B41FA5}">
                      <a16:colId xmlns:a16="http://schemas.microsoft.com/office/drawing/2014/main" xmlns="" val="4097260701"/>
                    </a:ext>
                  </a:extLst>
                </a:gridCol>
                <a:gridCol w="1332763">
                  <a:extLst>
                    <a:ext uri="{9D8B030D-6E8A-4147-A177-3AD203B41FA5}">
                      <a16:colId xmlns:a16="http://schemas.microsoft.com/office/drawing/2014/main" xmlns="" val="1841283219"/>
                    </a:ext>
                  </a:extLst>
                </a:gridCol>
                <a:gridCol w="1689419">
                  <a:extLst>
                    <a:ext uri="{9D8B030D-6E8A-4147-A177-3AD203B41FA5}">
                      <a16:colId xmlns:a16="http://schemas.microsoft.com/office/drawing/2014/main" xmlns="" val="3898667077"/>
                    </a:ext>
                  </a:extLst>
                </a:gridCol>
              </a:tblGrid>
              <a:tr h="754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Направление / мероприятие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Мощность объекта, </a:t>
                      </a:r>
                      <a:br>
                        <a:rPr lang="ru-RU" sz="1600" b="1" u="none" strike="noStrike" dirty="0">
                          <a:effectLst/>
                        </a:rPr>
                      </a:br>
                      <a:r>
                        <a:rPr lang="ru-RU" sz="1600" b="1" u="none" strike="noStrike" dirty="0">
                          <a:effectLst/>
                        </a:rPr>
                        <a:t>км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Сумма, </a:t>
                      </a:r>
                      <a:br>
                        <a:rPr lang="ru-RU" sz="1600" b="1" u="none" strike="noStrike" dirty="0">
                          <a:effectLst/>
                        </a:rPr>
                      </a:br>
                      <a:r>
                        <a:rPr lang="ru-RU" sz="1600" b="1" u="none" strike="noStrike" dirty="0">
                          <a:effectLst/>
                        </a:rPr>
                        <a:t>млн.</a:t>
                      </a:r>
                      <a:r>
                        <a:rPr lang="ru-RU" sz="1600" b="1" u="none" strike="noStrike" baseline="0" dirty="0"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</a:rPr>
                        <a:t>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8324530"/>
                  </a:ext>
                </a:extLst>
              </a:tr>
              <a:tr h="50535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Ремонт участка автомобильной дороги Красный Восход – Луговая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1,25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26,8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9741989"/>
                  </a:ext>
                </a:extLst>
              </a:tr>
              <a:tr h="50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Ремонт участка автомобильной дороги Рождественское-Сташково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1,38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3474205"/>
                  </a:ext>
                </a:extLst>
              </a:tr>
              <a:tr h="50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Ремонт участка автомобильной дороги "Городская свалка - Жебреи" - Русское поле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6961349"/>
                  </a:ext>
                </a:extLst>
              </a:tr>
              <a:tr h="324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Ремонт участка автомобильной дороги Мостовая – Гарюшки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7066556"/>
                  </a:ext>
                </a:extLst>
              </a:tr>
              <a:tr h="50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Ремонт участка автомобильной дороги Култаево –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Башкултаево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2,95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77,2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5161417"/>
                  </a:ext>
                </a:extLst>
              </a:tr>
              <a:tr h="50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Ремонт участка автомобильной дороги "Лобаново-Насадка"- Грузди –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Староверово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1,55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27,4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0962332"/>
                  </a:ext>
                </a:extLst>
              </a:tr>
              <a:tr h="386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Ремонт участка автомобильной дороги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Ерепеты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Симакино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25,1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2827902"/>
                  </a:ext>
                </a:extLst>
              </a:tr>
              <a:tr h="50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Ремонт автомобильных дорог и искусственных сооружений на них (не распределенный остаток)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8696636"/>
                  </a:ext>
                </a:extLst>
              </a:tr>
              <a:tr h="3403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11,886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183,0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0919420"/>
                  </a:ext>
                </a:extLst>
              </a:tr>
            </a:tbl>
          </a:graphicData>
        </a:graphic>
      </p:graphicFrame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152573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22793862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cs typeface="Times New Roman" panose="02020603050405020304" pitchFamily="18" charset="0"/>
              </a:rPr>
              <a:t>ПРОТЯЖЕННОСТЬ и СОДЕРЖАНИЕ АВТОМОБИЛЬНЫХ ДОРОГ ОБЩЕГО ПОЛЬЗОВАНИЯ МЕСТНОГО ЗНАЧЕНИЯ</a:t>
            </a: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809844"/>
              </p:ext>
            </p:extLst>
          </p:nvPr>
        </p:nvGraphicFramePr>
        <p:xfrm>
          <a:off x="4917845" y="930130"/>
          <a:ext cx="3836133" cy="393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778308"/>
              </p:ext>
            </p:extLst>
          </p:nvPr>
        </p:nvGraphicFramePr>
        <p:xfrm>
          <a:off x="179512" y="1052736"/>
          <a:ext cx="5256584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https://rosavtodor.gov.ru/storage/app/uploads/public/5a5/f58/80b/5a5f5880be4b42289649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0" b="18623"/>
          <a:stretch/>
        </p:blipFill>
        <p:spPr bwMode="auto">
          <a:xfrm>
            <a:off x="591851" y="5085184"/>
            <a:ext cx="8208912" cy="11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/>
          <p:nvPr/>
        </p:nvSpPr>
        <p:spPr>
          <a:xfrm>
            <a:off x="912454" y="1450166"/>
            <a:ext cx="1053448" cy="3311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1C2D38"/>
                </a:solidFill>
                <a:latin typeface="PermianSlabSerifTypeface"/>
                <a:cs typeface="Times New Roman" panose="02020603050405020304" pitchFamily="18" charset="0"/>
              </a:rPr>
              <a:t>2 028,4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915696" y="1450166"/>
            <a:ext cx="1078582" cy="3311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1C2D38"/>
                </a:solidFill>
                <a:latin typeface="PermianSlabSerifTypeface"/>
                <a:cs typeface="Times New Roman" panose="02020603050405020304" pitchFamily="18" charset="0"/>
              </a:rPr>
              <a:t>2 028,4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975535" y="2504946"/>
            <a:ext cx="965984" cy="131966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cxnSp>
        <p:nvCxnSpPr>
          <p:cNvPr id="18" name="Прямая со стрелкой 17"/>
          <p:cNvCxnSpPr/>
          <p:nvPr/>
        </p:nvCxnSpPr>
        <p:spPr>
          <a:xfrm flipV="1">
            <a:off x="1975535" y="3329357"/>
            <a:ext cx="989621" cy="56482"/>
          </a:xfrm>
          <a:prstGeom prst="straightConnector1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tailEnd type="arrow"/>
          </a:ln>
          <a:effectLst/>
        </p:spPr>
      </p:cxnSp>
      <p:sp>
        <p:nvSpPr>
          <p:cNvPr id="19" name="Прямоугольник 18"/>
          <p:cNvSpPr/>
          <p:nvPr/>
        </p:nvSpPr>
        <p:spPr>
          <a:xfrm rot="704755">
            <a:off x="1943578" y="2064983"/>
            <a:ext cx="1048714" cy="49757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latin typeface="PermianSlabSerifTypeface"/>
                <a:cs typeface="Times New Roman" panose="02020603050405020304" pitchFamily="18" charset="0"/>
              </a:rPr>
              <a:t>-0,8%</a:t>
            </a:r>
          </a:p>
        </p:txBody>
      </p:sp>
      <p:sp>
        <p:nvSpPr>
          <p:cNvPr id="20" name="Прямоугольник 19"/>
          <p:cNvSpPr/>
          <p:nvPr/>
        </p:nvSpPr>
        <p:spPr>
          <a:xfrm rot="21275735">
            <a:off x="1995448" y="2977972"/>
            <a:ext cx="949794" cy="49757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latin typeface="PermianSlabSerifTypeface"/>
                <a:cs typeface="Times New Roman" panose="02020603050405020304" pitchFamily="18" charset="0"/>
              </a:rPr>
              <a:t>+ 2,9%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6372200" y="1977814"/>
            <a:ext cx="893976" cy="216024"/>
          </a:xfrm>
          <a:prstGeom prst="straightConnector1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>
          <a:xfrm flipV="1">
            <a:off x="6372200" y="3226762"/>
            <a:ext cx="927425" cy="136080"/>
          </a:xfrm>
          <a:prstGeom prst="straightConnector1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tailEnd type="arrow"/>
          </a:ln>
          <a:effectLst/>
        </p:spPr>
      </p:cxnSp>
      <p:sp>
        <p:nvSpPr>
          <p:cNvPr id="23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224581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17936641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«Охрана окружающей среды и благоустройство Пермского муниципального округа»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3" y="764704"/>
            <a:ext cx="879445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srgbClr val="000000"/>
                </a:solidFill>
                <a:latin typeface="+mj-lt"/>
              </a:rPr>
              <a:t>Цели Программы: </a:t>
            </a:r>
            <a:r>
              <a:rPr lang="ru-RU" sz="1600" i="1" kern="0" dirty="0">
                <a:solidFill>
                  <a:prstClr val="black"/>
                </a:solidFill>
                <a:latin typeface="+mj-lt"/>
              </a:rPr>
              <a:t>Реализация мероприятий по снижению негативного воздействия на почвы. Повышение уровня благоустройства Пермского муниципального округа. Формирование современной, эстетичной и комфортной среды проживания.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78948"/>
              </p:ext>
            </p:extLst>
          </p:nvPr>
        </p:nvGraphicFramePr>
        <p:xfrm>
          <a:off x="179513" y="1633995"/>
          <a:ext cx="8794458" cy="3031876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876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79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4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ликвидированных несанкционированных свалок на землях общего пользования на территории Пермского муниципального округа от общего количества выявленных несанкционированных свалок,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8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массы ликвидированных отходов от общей массы выявленных отходов на территории Пермского муниципального округа,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5064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территориальных управлений администрации Пермского муниципального округа Пермского края, в которых выполнены мероприятия по благоустройству территории, от общего количества территориальных управлений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6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реализованных мероприятий по благоустройству территорий общего пользования от общего количества запланированных мероприятий по благоустройству территорий общего пользования,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2" name="TextBox 1"/>
          <p:cNvSpPr txBox="1"/>
          <p:nvPr/>
        </p:nvSpPr>
        <p:spPr>
          <a:xfrm rot="20828584">
            <a:off x="4310355" y="4837888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+ 7,8%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08056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graphicFrame>
        <p:nvGraphicFramePr>
          <p:cNvPr id="15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087186"/>
              </p:ext>
            </p:extLst>
          </p:nvPr>
        </p:nvGraphicFramePr>
        <p:xfrm>
          <a:off x="508290" y="4253967"/>
          <a:ext cx="8168166" cy="230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 flipV="1">
            <a:off x="4372746" y="5039538"/>
            <a:ext cx="1044116" cy="217204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760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«Охрана окружающей среды и благоустройство Пермского муниципального округа», млн рублей</a:t>
            </a: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08056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graphicFrame>
        <p:nvGraphicFramePr>
          <p:cNvPr id="16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961984"/>
              </p:ext>
            </p:extLst>
          </p:nvPr>
        </p:nvGraphicFramePr>
        <p:xfrm>
          <a:off x="53751" y="738555"/>
          <a:ext cx="9090249" cy="548914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401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7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национальных проектов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3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«Формирование комфортной городской среды»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-реализация программ формирования </a:t>
                      </a:r>
                      <a:r>
                        <a:rPr lang="ru-RU" sz="1400" b="0" i="1" u="none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комфортной 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городской </a:t>
                      </a:r>
                      <a:r>
                        <a:rPr lang="ru-RU" sz="1400" b="0" i="1" u="none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среды 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(благоустройство общественной территории по адресу: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с.Фролы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ул. Солнечная, з/у 4)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47,3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46,6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3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региональных проектов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2521">
                <a:tc>
                  <a:txBody>
                    <a:bodyPr/>
                    <a:lstStyle/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«Комплексное благоустройство»</a:t>
                      </a:r>
                    </a:p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-поддержка муниципальных программ формирования современной городской среды (расходы не софинансируемые из федерального бюджета) (благоустройство общественной территории по адресу: </a:t>
                      </a: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с.Фролы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ул. Солнечная, з/у 4)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33490">
                <a:tc>
                  <a:txBody>
                    <a:bodyPr/>
                    <a:lstStyle/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«Комфортный край» по направлению «Школьная остановка»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-реализация мероприятий по направлению «Школьная остановка»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(установка остановочных павильонов в с.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Кояново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д. Мостовая, п. Горный, д.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Софроны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 замена остановочного павильона в п.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Протасы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48459">
                <a:tc>
                  <a:txBody>
                    <a:bodyPr/>
                    <a:lstStyle/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«Комфортный край» по направлению «Наша улица»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-Реализация мероприятий по направлению "Наша улица" 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устройство контейнерных площадок для накопления ТКО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-устройство тротуара в с. Култаево,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д.Кичаново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д.Большое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Савино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-создание мест отдыха людей у воды в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с.Курашим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ПМО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-оборудование торговых мест торговыми прилавками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57,6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34,6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22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310876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0476" y="0"/>
            <a:ext cx="8640960" cy="548680"/>
          </a:xfrm>
        </p:spPr>
        <p:txBody>
          <a:bodyPr>
            <a:norm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ansTypeface" pitchFamily="50" charset="0"/>
                <a:cs typeface="Times New Roman" panose="02020603050405020304" pitchFamily="18" charset="0"/>
              </a:rPr>
              <a:t>НОВОЕ В ЗАКОНОДАТЕЛЬСТВЕ</a:t>
            </a:r>
            <a:endParaRPr lang="ru-RU" sz="2200" kern="0" dirty="0">
              <a:latin typeface="PermianSansTypeface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188" y="836712"/>
            <a:ext cx="91085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400" dirty="0">
                <a:latin typeface="PermianSansTypeface" pitchFamily="50" charset="0"/>
              </a:rPr>
              <a:t>В соответствии  с Федеральным законодательством </a:t>
            </a:r>
            <a:r>
              <a:rPr lang="ru-RU" sz="1400" b="1" i="1" dirty="0">
                <a:latin typeface="PermianSansTypeface" pitchFamily="50" charset="0"/>
              </a:rPr>
              <a:t>с 01 января 2026 г. отменен норматив отчислений в местные бюджеты от платежей за негативное воздействие на окружающую среду</a:t>
            </a:r>
            <a:r>
              <a:rPr lang="ru-RU" sz="1400" dirty="0">
                <a:latin typeface="PermianSansTypeface" pitchFamily="50" charset="0"/>
              </a:rPr>
              <a:t> (в 2025 г. –норматив 60%);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endParaRPr lang="ru-RU" sz="800" dirty="0">
              <a:latin typeface="PermianSansTypeface" pitchFamily="50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400" dirty="0">
                <a:latin typeface="PermianSansTypeface" pitchFamily="50" charset="0"/>
                <a:cs typeface="Times New Roman" panose="02020603050405020304" pitchFamily="18" charset="0"/>
              </a:rPr>
              <a:t>Законом Пермского края о бюджете Пермского края на 2026 год и на плановый период 2027 и 2028 годов (</a:t>
            </a:r>
            <a:r>
              <a:rPr lang="en-US" sz="1400" dirty="0">
                <a:latin typeface="PermianSansTypeface" pitchFamily="50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PermianSansTypeface" pitchFamily="50" charset="0"/>
                <a:cs typeface="Times New Roman" panose="02020603050405020304" pitchFamily="18" charset="0"/>
              </a:rPr>
              <a:t> чтение</a:t>
            </a:r>
            <a:r>
              <a:rPr lang="ru-RU" sz="1400" i="1" dirty="0">
                <a:latin typeface="PermianSansTypeface" pitchFamily="50" charset="0"/>
                <a:cs typeface="Times New Roman" panose="02020603050405020304" pitchFamily="18" charset="0"/>
              </a:rPr>
              <a:t>) </a:t>
            </a:r>
            <a:r>
              <a:rPr lang="ru-RU" sz="1400" b="1" i="1" dirty="0">
                <a:latin typeface="PermianSansTypeface" pitchFamily="50" charset="0"/>
                <a:cs typeface="Times New Roman" panose="02020603050405020304" pitchFamily="18" charset="0"/>
              </a:rPr>
              <a:t>установлен дифференцированный норматив отчислений в бюджет Пермского муниципального округа от акцизов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 в размере 0,7117 % </a:t>
            </a:r>
            <a:r>
              <a:rPr lang="ru-RU" sz="1400" b="1" dirty="0">
                <a:latin typeface="PermianSansTypeface" pitchFamily="50" charset="0"/>
                <a:cs typeface="Times New Roman" panose="02020603050405020304" pitchFamily="18" charset="0"/>
              </a:rPr>
              <a:t>(2025 г. – 0,6733 %)</a:t>
            </a:r>
            <a:r>
              <a:rPr lang="ru-RU" sz="1400" dirty="0">
                <a:latin typeface="PermianSansTypeface" pitchFamily="50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endParaRPr lang="ru-RU" sz="800" dirty="0">
              <a:latin typeface="PermianSansTypeface" pitchFamily="50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400" dirty="0">
                <a:latin typeface="PermianSansTypeface" pitchFamily="50" charset="0"/>
                <a:cs typeface="Times New Roman" panose="02020603050405020304" pitchFamily="18" charset="0"/>
              </a:rPr>
              <a:t>Решением Думы Пермского муниципального округа Пермского края  от 08 октября 2025 г. № 440 согласована полная замена дотации на выравнивание бюджетной обеспеченности Пермского муниципального округа дополнительным нормативом отчислений от НДФЛ </a:t>
            </a:r>
            <a:r>
              <a:rPr lang="ru-RU" sz="1400" b="1" i="1" dirty="0">
                <a:latin typeface="PermianSansTypeface" pitchFamily="50" charset="0"/>
                <a:cs typeface="Times New Roman" panose="02020603050405020304" pitchFamily="18" charset="0"/>
              </a:rPr>
              <a:t>на 2026 год в размере 29,2594 %, на 2027 год в размере 23,7539 %, на 2028 год в размере 24,3759 %</a:t>
            </a:r>
            <a:r>
              <a:rPr lang="ru-RU" sz="1400" dirty="0">
                <a:latin typeface="PermianSansTypeface" pitchFamily="50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endParaRPr lang="ru-RU" sz="800" dirty="0">
              <a:latin typeface="PermianSansTypeface" pitchFamily="50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400" dirty="0">
                <a:latin typeface="PermianSansTypeface" pitchFamily="50" charset="0"/>
                <a:cs typeface="Times New Roman" panose="02020603050405020304" pitchFamily="18" charset="0"/>
              </a:rPr>
              <a:t>Решением Думы Пермского муниципального округа  Пермского края от 23 октября 2025 г. № 448 </a:t>
            </a:r>
            <a:r>
              <a:rPr lang="ru-RU" sz="1400" b="1" i="1" dirty="0">
                <a:latin typeface="PermianSansTypeface" pitchFamily="50" charset="0"/>
                <a:cs typeface="Times New Roman" panose="02020603050405020304" pitchFamily="18" charset="0"/>
              </a:rPr>
              <a:t>установлен туристический налог на территории Пермского муниципального округа Пермского края и вводится в действие с 01 января 2026 года;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endParaRPr lang="ru-RU" sz="800" dirty="0">
              <a:latin typeface="PermianSansTypeface" pitchFamily="50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400" dirty="0">
                <a:latin typeface="PermianSansTypeface" pitchFamily="50" charset="0"/>
                <a:cs typeface="Times New Roman" panose="02020603050405020304" pitchFamily="18" charset="0"/>
              </a:rPr>
              <a:t>В решение Думы Пермского муниципального округа Пермского края от 27 октября  2022 г. № 22 «Об установлении налога на имущество физических лиц на территории Пермского муниципального округа Пермского края» (в редакции от 21 ноября 2024 г. № 359)  </a:t>
            </a:r>
            <a:r>
              <a:rPr lang="ru-RU" sz="1400" b="1" i="1" dirty="0">
                <a:latin typeface="PermianSansTypeface" pitchFamily="50" charset="0"/>
                <a:cs typeface="Times New Roman" panose="02020603050405020304" pitchFamily="18" charset="0"/>
              </a:rPr>
              <a:t>внесены изменения по увеличению налоговой ставки по налогу на имущество физических лиц в отношении объектов налогообложения, включенных в перечень, определяемый в соответствии с пунктом 7 статьи 378.2 Налогового кодекса Российской Федерации, а также объектов налогообложения, предусмотренных абзацем вторым пункта 10 статьи 378.2 Налогового кодекса Российской Федерации с 1,8 процентов до 2 процентов</a:t>
            </a:r>
            <a:r>
              <a:rPr lang="ru-RU" sz="1400" dirty="0">
                <a:latin typeface="PermianSansTypeface" pitchFamily="50" charset="0"/>
                <a:cs typeface="Times New Roman" panose="02020603050405020304" pitchFamily="18" charset="0"/>
              </a:rPr>
              <a:t>.</a:t>
            </a:r>
          </a:p>
          <a:p>
            <a:pPr indent="541338" algn="just" eaLnBrk="1" hangingPunct="1"/>
            <a:endParaRPr lang="ru-RU" sz="1400" dirty="0">
              <a:latin typeface="PermianSansTypeface" pitchFamily="50" charset="0"/>
              <a:cs typeface="Times New Roman" panose="02020603050405020304" pitchFamily="18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512601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37844998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«Охрана окружающей среды и благоустройство Пермского муниципального округа», 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08056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865560"/>
              </p:ext>
            </p:extLst>
          </p:nvPr>
        </p:nvGraphicFramePr>
        <p:xfrm>
          <a:off x="98292" y="764704"/>
          <a:ext cx="9036497" cy="56092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5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3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73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Благоустройство, в том</a:t>
                      </a:r>
                      <a:r>
                        <a:rPr lang="ru-RU" sz="1400" b="0" i="1" u="none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числе: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эвакуация невостребованных умерших (погибших);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2D38"/>
                        </a:solidFill>
                        <a:effectLst/>
                        <a:uLnTx/>
                        <a:uFillTx/>
                        <a:latin typeface="PermianSansTypeface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благоустройство и уличное освещение, озеленение территорий нас. пунктов;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2D38"/>
                        </a:solidFill>
                        <a:effectLst/>
                        <a:uLnTx/>
                        <a:uFillTx/>
                        <a:latin typeface="PermianSansTypeface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ликвидация несанкционированных свалок на территории нас. пунктов;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благоустройства парков, скверов и др. объектов озеленения в территориальных управлениях Пермского муниципального округа;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благоустройство парка микрорайона Куликова в п. Сылва;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2D38"/>
                        </a:solidFill>
                        <a:effectLst/>
                        <a:uLnTx/>
                        <a:uFillTx/>
                        <a:latin typeface="PermianSansTypeface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устройство ТКО д. Малые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Клестята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С.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Хохловка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д. Мишурна, д. Верх-Сыра, д. Ванькино, д.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Баские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д.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Баландино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д.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Грибаново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2D38"/>
                        </a:solidFill>
                        <a:effectLst/>
                        <a:uLnTx/>
                        <a:uFillTx/>
                        <a:latin typeface="PermianSansTypeface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и содержание мест захоронения (кладбищ)</a:t>
                      </a:r>
                      <a:endParaRPr lang="ru-RU" sz="1400" b="0" i="1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210,6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271,3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481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-Охрана окружающей среды, в том числе: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слет лидеров экологического движения (конкурсы "Прикоснись к природе сердцем", "Классная клумба", «Новая жизнь старых вещей», «Уютный уголок родного края», акции "Зеленое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Прикамье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");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субботник «Зеленая весна – 2026»;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подписка экологических изданий для библиотек Пермского округа;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выпуск печатной продукции экологической тематики (календари, подарочные пакеты, дипломы).</a:t>
                      </a:r>
                      <a:endParaRPr lang="ru-RU" sz="1400" b="0" i="1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51,9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38,6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198500661"/>
                  </a:ext>
                </a:extLst>
              </a:tr>
              <a:tr h="5349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деятельности Управления по развитию инфраструктуры администрации Пермского муниципального округа и подведомственных учреждений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95,2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118,6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408128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490,4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528,8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6809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Расходы благоустройства территории Пермского муниципального округа,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588069"/>
              </p:ext>
            </p:extLst>
          </p:nvPr>
        </p:nvGraphicFramePr>
        <p:xfrm>
          <a:off x="179513" y="3212976"/>
          <a:ext cx="8819664" cy="297601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528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9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9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0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01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1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Направление расходов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первонач.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effectLst/>
                          <a:latin typeface="+mn-lt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уточ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2027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2028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7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Содержание</a:t>
                      </a:r>
                      <a:r>
                        <a:rPr lang="ru-RU" sz="1300" u="none" strike="noStrike" baseline="0" dirty="0">
                          <a:effectLst/>
                          <a:latin typeface="+mn-lt"/>
                        </a:rPr>
                        <a:t> объектов озеленения общего пользования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13,2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30,9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30,9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30,9</a:t>
                      </a: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Организация благоустройства на территории ПМО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114,5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120,7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125,1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127,2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127,2</a:t>
                      </a: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Ремонт, изготовление и установка памятников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3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Реализация мероприятий</a:t>
                      </a:r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предотвращению распространения и уничтожения борщевика Сосновского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Содержание</a:t>
                      </a:r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мест захоронения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Ликвидация несанкционированных</a:t>
                      </a:r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свалок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141,1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156,8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180,0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170,7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170,7</a:t>
                      </a: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xmlns="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794016"/>
              </p:ext>
            </p:extLst>
          </p:nvPr>
        </p:nvGraphicFramePr>
        <p:xfrm>
          <a:off x="-26008" y="765175"/>
          <a:ext cx="911416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14945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205163"/>
              </p:ext>
            </p:extLst>
          </p:nvPr>
        </p:nvGraphicFramePr>
        <p:xfrm>
          <a:off x="134957" y="981201"/>
          <a:ext cx="8829551" cy="532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584609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22339455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«Экономическое развитие Пермского муниципального округа»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06" y="836712"/>
            <a:ext cx="85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800" b="1" i="1" kern="0" dirty="0">
                <a:solidFill>
                  <a:srgbClr val="000000"/>
                </a:solidFill>
                <a:latin typeface="+mj-lt"/>
              </a:rPr>
              <a:t>Цель Программы: </a:t>
            </a:r>
            <a:r>
              <a:rPr lang="ru-RU" sz="1800" i="1" kern="0" dirty="0">
                <a:solidFill>
                  <a:prstClr val="black"/>
                </a:solidFill>
                <a:latin typeface="+mj-lt"/>
              </a:rPr>
              <a:t>Рост численности занятых в экономике округа к уровню 2024 г. на 10 %. </a:t>
            </a:r>
          </a:p>
        </p:txBody>
      </p:sp>
      <p:graphicFrame>
        <p:nvGraphicFramePr>
          <p:cNvPr id="8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906454"/>
              </p:ext>
            </p:extLst>
          </p:nvPr>
        </p:nvGraphicFramePr>
        <p:xfrm>
          <a:off x="0" y="2636912"/>
          <a:ext cx="86409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411728"/>
              </p:ext>
            </p:extLst>
          </p:nvPr>
        </p:nvGraphicFramePr>
        <p:xfrm>
          <a:off x="251520" y="1483043"/>
          <a:ext cx="7922511" cy="865837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065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6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2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Численность занятых в экономике округа, чел.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4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41685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 flipV="1">
            <a:off x="3925132" y="3717032"/>
            <a:ext cx="1784008" cy="432048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 rot="20794465">
            <a:off x="4019391" y="3446673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+ 16,0%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4864541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19188060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«Экономическое развитие Пермского муниципального округа»,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 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4792533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graphicFrame>
        <p:nvGraphicFramePr>
          <p:cNvPr id="15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204465"/>
              </p:ext>
            </p:extLst>
          </p:nvPr>
        </p:nvGraphicFramePr>
        <p:xfrm>
          <a:off x="21456" y="787844"/>
          <a:ext cx="9036497" cy="557305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5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66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0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-Поддержка малого и среднего предпринимательства: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участие в форумах, выставках, ярмарках;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предоставление субсидии Пермскому муниципальному фонду поддержки малого предпринимательства: на организацию и проведение конкурсов, на консультационную поддержку, на проведение 2 рекламных тура по туристическим объектам округа;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предоставление субсидий субъектам</a:t>
                      </a:r>
                      <a:r>
                        <a:rPr lang="ru-RU" sz="1400" b="0" i="1" u="none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МСП 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возмещение затрат на проведение сертификации продукции, товаров (работ, услуг) и(или) классификации гостиниц;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проведение геодезических работ в отношении 11 новых объектов;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работы по включению в схему размещения рекламных конструкций 10 новых мест;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издание 500 экземпляров буклетов «Туристические ресурсы Пермского муниципального округа;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64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Развитие сельскохозяйственного производства, расширения рынка сельскохозяйственной продукции: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и проведение сельскохозяйственных ярмарок (10 мероприятий);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и проведение конкурсов профессионального мастерства;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и проведение совещаний, семинаров, «круглых столов», конференций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198500661"/>
                  </a:ext>
                </a:extLst>
              </a:tr>
              <a:tr h="6309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деятельности Управления по развитию агропромышленного комплекса и предпринимательства администрации Пермского муниципального округа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15,9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408128933"/>
                  </a:ext>
                </a:extLst>
              </a:tr>
              <a:tr h="294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23,2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9411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«Градостроительная политика Пермского муниципального округа», млн рублей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836712"/>
            <a:ext cx="87129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i="1" kern="0" dirty="0">
                <a:solidFill>
                  <a:srgbClr val="000000"/>
                </a:solidFill>
                <a:latin typeface="+mj-lt"/>
              </a:rPr>
              <a:t>Цели Программы: </a:t>
            </a:r>
            <a:r>
              <a:rPr lang="ru-RU" sz="1600" i="1" kern="0" dirty="0">
                <a:solidFill>
                  <a:prstClr val="black"/>
                </a:solidFill>
                <a:latin typeface="+mj-lt"/>
              </a:rPr>
              <a:t>Повышение инвестиционной привлекательности Пермского муниципального округа и обеспечение эффективного управления территорией посредством стратегического планирования и градостроительной деятельности</a:t>
            </a:r>
            <a:r>
              <a:rPr lang="ru-RU" sz="1600" kern="0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649081"/>
              </p:ext>
            </p:extLst>
          </p:nvPr>
        </p:nvGraphicFramePr>
        <p:xfrm>
          <a:off x="320214" y="1916832"/>
          <a:ext cx="8572265" cy="211938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453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8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3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Обеспеченность территории Пермского муниципального округа документами стратегического планирования, документацией по планировке территории, проектной документацией  по изменению границ</a:t>
                      </a:r>
                      <a:r>
                        <a:rPr kumimoji="0" lang="ru-RU" sz="140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лесов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1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Доступность и актуальность сведений государственной информационной системы обеспечения градостроительной деятельности всем субъектам строительной и градостроительной деятельности,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538444"/>
              </p:ext>
            </p:extLst>
          </p:nvPr>
        </p:nvGraphicFramePr>
        <p:xfrm>
          <a:off x="2351630" y="3933056"/>
          <a:ext cx="5244705" cy="239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 flipV="1">
            <a:off x="5004048" y="4149080"/>
            <a:ext cx="1296144" cy="364617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 rot="20480657">
            <a:off x="4882313" y="3969650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+ 5,9%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152573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7920007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«Градостроительная политика Пермского муниципального округа»,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 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152573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graphicFrame>
        <p:nvGraphicFramePr>
          <p:cNvPr id="15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524607"/>
              </p:ext>
            </p:extLst>
          </p:nvPr>
        </p:nvGraphicFramePr>
        <p:xfrm>
          <a:off x="88835" y="908720"/>
          <a:ext cx="9036497" cy="547260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9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990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 Разработка документов стратегического планирования, документации по планировке территории: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разработка проектов планировки территории, проектов межевания территории для линейных объектов площадью – 306,21 га;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проведение инженерных изысканий, необходимых для подготовки проектов планировки территории: для линейных объектов площадью 207,72 га;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разработка проектной документации на изменение границ лесов зеленой зоны</a:t>
                      </a:r>
                      <a:r>
                        <a:rPr lang="ru-RU" sz="1400" b="0" i="1" u="none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для устройства дополнительной скважины для водозабора с целью обеспечения водоснабжением потребителей с. Култаево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4,9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6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-Ведение государственной информационной системы обеспечения градостроительной деятельности: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подготовка топографической съемки 500 земельных участков, находящихся в плотной жилой застройке;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подготовка чертежей проектов ГПЗУ 400 участков;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выдача сведений государственной информационной системы обеспечения градостроительной деятельности (ГИСОГД техническое сопровождение программы по ведению дежурного плана в электронном виде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5028">
                <a:tc>
                  <a:txBody>
                    <a:bodyPr/>
                    <a:lstStyle/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деятельности муниципального казенного учреждения «Управление стратегического развития Пермского муниципального округа</a:t>
                      </a:r>
                      <a:endParaRPr lang="ru-RU" sz="1400" b="0" i="1" u="none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39,5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41,5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3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47,2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5504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«Управление земельными ресурсами и имуществом Пермского муниципального округа»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08720"/>
            <a:ext cx="8784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kern="0" dirty="0">
                <a:solidFill>
                  <a:srgbClr val="000000"/>
                </a:solidFill>
                <a:latin typeface="PermianSansTypeface" pitchFamily="50" charset="0"/>
              </a:rPr>
              <a:t>Цели Программы: </a:t>
            </a:r>
            <a:r>
              <a:rPr lang="ru-RU" sz="1600" kern="0" dirty="0">
                <a:solidFill>
                  <a:prstClr val="black"/>
                </a:solidFill>
                <a:latin typeface="PermianSansTypeface" pitchFamily="50" charset="0"/>
              </a:rPr>
              <a:t>Повышение эффективности управления и распоряжения муниципальным имуществом и земельными ресурсами Пермского муниципального округа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857915"/>
              </p:ext>
            </p:extLst>
          </p:nvPr>
        </p:nvGraphicFramePr>
        <p:xfrm>
          <a:off x="162807" y="1772816"/>
          <a:ext cx="8801681" cy="184673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8041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97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8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Доля обеспечения земельными участками отдельных категорий граждан,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Вовлечение в оборот земельных участков для бизнеса,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0,001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Доля поставленных на государственный кадастровый учет объектов недвижимости и зарегистрированных прав на объекты недвижимого имущества от включенных в реестр муниципального имущества Пермского муниципального округа,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793380"/>
              </p:ext>
            </p:extLst>
          </p:nvPr>
        </p:nvGraphicFramePr>
        <p:xfrm>
          <a:off x="179512" y="4077072"/>
          <a:ext cx="885698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>
            <a:off x="4211960" y="4367331"/>
            <a:ext cx="1512168" cy="4298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 rot="1072245">
            <a:off x="4310971" y="4187901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-17,5%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224581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11259991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«Управление земельными ресурсами и имуществом Пермского муниципального округа»,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 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18" y="6494445"/>
            <a:ext cx="1890713" cy="338137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296589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881113"/>
              </p:ext>
            </p:extLst>
          </p:nvPr>
        </p:nvGraphicFramePr>
        <p:xfrm>
          <a:off x="107503" y="764704"/>
          <a:ext cx="9036497" cy="54945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9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91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-Управление земельными ресурсами Пермского муниципального округа: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Подготовка 210 земельных участков для предоставления отдельным категориям граждан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комплексные кадастровые работы в одном кадастровом квартале площадью 272,58 га, количество объектов недвижимости – 520 единицы, расположенных в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п.Красный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Восход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Выкуп земельных участков для размещения линейных объектов – автодорог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20,7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9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-Управление муниципальным имуществом Пермского муниципального округа: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Оценка рыночной стоимости муниципального имущества;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Тех. паспортизация объектов недвижимого имущества;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Обязательно страхование гражданской ответственности за причинение вреда в результате аварии на опасном объекте: «</a:t>
                      </a: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Берегоукрепление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Воткинского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водохранилища в районе п. Усть-Качка Пермского района Пермской области, II очередь»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Снос нежилого здания п. Ферма, </a:t>
                      </a: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ул.Строителей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д. 2а;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Содержание объектов имущества казны Пермского муниципального округа;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Демонтаж самовольно установленных рекламных конструкций и объектов движимого имущества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67,4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35,5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1068">
                <a:tc>
                  <a:txBody>
                    <a:bodyPr/>
                    <a:lstStyle/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деятельности Комитета имущественных отношений администрации Пермского муниципального округа и подведомственных учреждений</a:t>
                      </a:r>
                      <a:endParaRPr lang="ru-RU" sz="1400" b="0" i="1" u="none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67,3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72,8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155,4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128,2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4293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1475656" y="1197223"/>
            <a:ext cx="663813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altLang="ru-RU" sz="2800" b="1" dirty="0">
                <a:cs typeface="Times New Roman" pitchFamily="18" charset="0"/>
              </a:rPr>
              <a:t>Резервный фонд администрации</a:t>
            </a:r>
            <a:br>
              <a:rPr lang="ru-RU" altLang="ru-RU" sz="2800" b="1" dirty="0">
                <a:cs typeface="Times New Roman" pitchFamily="18" charset="0"/>
              </a:rPr>
            </a:br>
            <a:r>
              <a:rPr lang="ru-RU" altLang="ru-RU" sz="2800" b="1" dirty="0">
                <a:cs typeface="Times New Roman" pitchFamily="18" charset="0"/>
              </a:rPr>
              <a:t/>
            </a:r>
            <a:br>
              <a:rPr lang="ru-RU" altLang="ru-RU" sz="2800" b="1" dirty="0"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2026 год – 90,0 млн рублей (0,95%*)</a:t>
            </a:r>
            <a:b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2027 год – 90,0 млн рублей (0,98%*)</a:t>
            </a:r>
            <a:b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2028 год – 90,0 млн рублей (0,99%*)</a:t>
            </a:r>
            <a:b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</a:br>
            <a:endParaRPr lang="ru-RU" altLang="ru-RU" sz="2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899597" y="3297530"/>
            <a:ext cx="7097847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 i="1" dirty="0">
                <a:solidFill>
                  <a:srgbClr val="0070C0"/>
                </a:solidFill>
                <a:cs typeface="Times New Roman" pitchFamily="18" charset="0"/>
              </a:rPr>
              <a:t>* </a:t>
            </a:r>
            <a:r>
              <a:rPr lang="ru-RU" altLang="ru-RU" sz="2000" b="1" i="1" dirty="0">
                <a:solidFill>
                  <a:srgbClr val="0070C0"/>
                </a:solidFill>
                <a:cs typeface="Times New Roman" pitchFamily="18" charset="0"/>
              </a:rPr>
              <a:t>от общего объёма расходов бюджета округа</a:t>
            </a:r>
            <a:r>
              <a:rPr lang="ru-RU" altLang="ru-RU" sz="2400" b="1" i="1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altLang="ru-RU" sz="2400" b="1" i="1" dirty="0">
                <a:solidFill>
                  <a:srgbClr val="0070C0"/>
                </a:solidFill>
                <a:cs typeface="Times New Roman" pitchFamily="18" charset="0"/>
              </a:rPr>
            </a:br>
            <a:endParaRPr lang="ru-RU" altLang="ru-RU" sz="2400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292459" y="3789040"/>
            <a:ext cx="8528014" cy="177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black"/>
                </a:solidFill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верхний предел муниципального внутреннего долга </a:t>
            </a:r>
          </a:p>
          <a:p>
            <a:pPr algn="ctr"/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на 2026 -2028 годы – 0,0 млн рублей ежегодно</a:t>
            </a:r>
          </a:p>
        </p:txBody>
      </p:sp>
    </p:spTree>
    <p:extLst>
      <p:ext uri="{BB962C8B-B14F-4D97-AF65-F5344CB8AC3E}">
        <p14:creationId xmlns:p14="http://schemas.microsoft.com/office/powerpoint/2010/main" val="366453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454892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Схема межбюджетного регулирования бюджета Пермского муниципального округа </a:t>
            </a:r>
            <a:endParaRPr lang="ru-RU" sz="2200" kern="0" dirty="0">
              <a:latin typeface="PermianSlabSerifTypefac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0" name="Group 43">
            <a:extLst>
              <a:ext uri="{FF2B5EF4-FFF2-40B4-BE49-F238E27FC236}">
                <a16:creationId xmlns:a16="http://schemas.microsoft.com/office/drawing/2014/main" xmlns="" id="{DAEB10EA-1912-4849-9FE7-60BC8693CB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69348"/>
              </p:ext>
            </p:extLst>
          </p:nvPr>
        </p:nvGraphicFramePr>
        <p:xfrm>
          <a:off x="0" y="822559"/>
          <a:ext cx="9144001" cy="555876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122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0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0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1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Параметры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4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НДФЛ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57,2353 % 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30 % +27,2353 (доп. норматив)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59,2594 % 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30 % +29,2594 (доп. норматив)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9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Акцизы (дифференцированный норматив)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6733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7117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9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effectLst/>
                          <a:latin typeface="PermianSlabSerifTypeface" pitchFamily="50" charset="0"/>
                          <a:ea typeface="+mn-ea"/>
                          <a:cs typeface="Times New Roman" panose="02020603050405020304" pitchFamily="18" charset="0"/>
                        </a:rPr>
                        <a:t>Упрощенная система налогообложения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600" dirty="0">
                          <a:effectLst/>
                          <a:latin typeface="PermianSlabSerifTypeface" pitchFamily="50" charset="0"/>
                          <a:ea typeface="Times New Roman"/>
                        </a:rPr>
                        <a:t>Единый сельскохозяйственный налог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52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9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60%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944649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7142881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1115616" y="1484784"/>
            <a:ext cx="724526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Контактная информация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Финансово-экономическое управление администрации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Пермского муниципального округа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Почтовый адрес: 614065, г. Пермь,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ул. Верхне-Муллинская, 71,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часы работы: с 8-00 до 12-00 с 13-00 до 17-00,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телефон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294 67 90,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296 26 51,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адрес электронной почты: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feu@permsky.permkrai.ru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,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официальный сайт http://feu.permraion.ru/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224569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1462880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BDCACEEC-AFD4-4CDA-BA22-AB8645CC3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565400"/>
            <a:ext cx="7581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400" b="1" dirty="0">
                <a:latin typeface="+mj-lt"/>
              </a:rPr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296577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3090802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11.xml><?xml version="1.0" encoding="utf-8"?>
<a:theme xmlns:a="http://schemas.openxmlformats.org/drawingml/2006/main" name="12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12.xml><?xml version="1.0" encoding="utf-8"?>
<a:theme xmlns:a="http://schemas.openxmlformats.org/drawingml/2006/main" name="16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13.xml><?xml version="1.0" encoding="utf-8"?>
<a:theme xmlns:a="http://schemas.openxmlformats.org/drawingml/2006/main" name="18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14.xml><?xml version="1.0" encoding="utf-8"?>
<a:theme xmlns:a="http://schemas.openxmlformats.org/drawingml/2006/main" name="13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3.xml><?xml version="1.0" encoding="utf-8"?>
<a:theme xmlns:a="http://schemas.openxmlformats.org/drawingml/2006/main" name="3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4.xml><?xml version="1.0" encoding="utf-8"?>
<a:theme xmlns:a="http://schemas.openxmlformats.org/drawingml/2006/main" name="4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5.xml><?xml version="1.0" encoding="utf-8"?>
<a:theme xmlns:a="http://schemas.openxmlformats.org/drawingml/2006/main" name="6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6.xml><?xml version="1.0" encoding="utf-8"?>
<a:theme xmlns:a="http://schemas.openxmlformats.org/drawingml/2006/main" name="7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7.xml><?xml version="1.0" encoding="utf-8"?>
<a:theme xmlns:a="http://schemas.openxmlformats.org/drawingml/2006/main" name="8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8.xml><?xml version="1.0" encoding="utf-8"?>
<a:theme xmlns:a="http://schemas.openxmlformats.org/drawingml/2006/main" name="9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9.xml><?xml version="1.0" encoding="utf-8"?>
<a:theme xmlns:a="http://schemas.openxmlformats.org/drawingml/2006/main" name="10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5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6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7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8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9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62781</TotalTime>
  <Words>10146</Words>
  <Application>Microsoft Office PowerPoint</Application>
  <PresentationFormat>Экран (4:3)</PresentationFormat>
  <Paragraphs>2085</Paragraphs>
  <Slides>91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91</vt:i4>
      </vt:variant>
    </vt:vector>
  </HeadingPairs>
  <TitlesOfParts>
    <vt:vector size="105" baseType="lpstr">
      <vt:lpstr>Городская</vt:lpstr>
      <vt:lpstr>Слайд презентации</vt:lpstr>
      <vt:lpstr>3_Слайд презентации</vt:lpstr>
      <vt:lpstr>4_Слайд презентации</vt:lpstr>
      <vt:lpstr>6_Слайд презентации</vt:lpstr>
      <vt:lpstr>7_Слайд презентации</vt:lpstr>
      <vt:lpstr>8_Слайд презентации</vt:lpstr>
      <vt:lpstr>9_Слайд презентации</vt:lpstr>
      <vt:lpstr>10_Слайд презентации</vt:lpstr>
      <vt:lpstr>11_Слайд презентации</vt:lpstr>
      <vt:lpstr>12_Слайд презентации</vt:lpstr>
      <vt:lpstr>16_Слайд презентации</vt:lpstr>
      <vt:lpstr>18_Слайд презентации</vt:lpstr>
      <vt:lpstr>13_Слайд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Министерства финансов Пермского края  о работе в 2007 году  и планах на 2008 год</dc:title>
  <dc:creator>User</dc:creator>
  <cp:lastModifiedBy>Косых Ирина Федоровна</cp:lastModifiedBy>
  <cp:revision>3251</cp:revision>
  <cp:lastPrinted>2025-11-11T11:44:09Z</cp:lastPrinted>
  <dcterms:created xsi:type="dcterms:W3CDTF">2008-02-28T03:10:36Z</dcterms:created>
  <dcterms:modified xsi:type="dcterms:W3CDTF">2025-11-11T11:46:19Z</dcterms:modified>
</cp:coreProperties>
</file>